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19" r:id="rId2"/>
    <p:sldId id="265" r:id="rId3"/>
    <p:sldId id="256" r:id="rId4"/>
    <p:sldId id="320" r:id="rId5"/>
    <p:sldId id="257" r:id="rId6"/>
    <p:sldId id="258" r:id="rId7"/>
    <p:sldId id="259" r:id="rId8"/>
    <p:sldId id="350" r:id="rId9"/>
    <p:sldId id="349" r:id="rId10"/>
    <p:sldId id="261" r:id="rId11"/>
    <p:sldId id="347" r:id="rId12"/>
    <p:sldId id="331" r:id="rId13"/>
    <p:sldId id="307" r:id="rId14"/>
    <p:sldId id="342" r:id="rId15"/>
    <p:sldId id="306" r:id="rId16"/>
    <p:sldId id="352" r:id="rId17"/>
    <p:sldId id="348" r:id="rId18"/>
    <p:sldId id="264" r:id="rId19"/>
    <p:sldId id="266" r:id="rId20"/>
    <p:sldId id="354" r:id="rId21"/>
    <p:sldId id="355" r:id="rId22"/>
    <p:sldId id="356" r:id="rId23"/>
    <p:sldId id="267" r:id="rId24"/>
    <p:sldId id="268" r:id="rId25"/>
    <p:sldId id="351" r:id="rId26"/>
    <p:sldId id="269" r:id="rId27"/>
    <p:sldId id="270" r:id="rId28"/>
    <p:sldId id="271" r:id="rId29"/>
    <p:sldId id="341" r:id="rId30"/>
    <p:sldId id="272" r:id="rId31"/>
    <p:sldId id="273" r:id="rId32"/>
    <p:sldId id="274" r:id="rId33"/>
    <p:sldId id="275" r:id="rId34"/>
    <p:sldId id="283" r:id="rId35"/>
    <p:sldId id="285" r:id="rId36"/>
    <p:sldId id="286" r:id="rId37"/>
    <p:sldId id="353" r:id="rId38"/>
    <p:sldId id="276" r:id="rId39"/>
    <p:sldId id="277" r:id="rId40"/>
    <p:sldId id="279" r:id="rId41"/>
    <p:sldId id="280" r:id="rId42"/>
    <p:sldId id="281" r:id="rId43"/>
    <p:sldId id="282" r:id="rId44"/>
    <p:sldId id="340" r:id="rId45"/>
    <p:sldId id="344" r:id="rId46"/>
    <p:sldId id="34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FFCC"/>
    <a:srgbClr val="CC33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94660"/>
  </p:normalViewPr>
  <p:slideViewPr>
    <p:cSldViewPr>
      <p:cViewPr varScale="1">
        <p:scale>
          <a:sx n="104" d="100"/>
          <a:sy n="104" d="100"/>
        </p:scale>
        <p:origin x="-54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97FB7-6673-4D93-A58E-492375C4BD13}" type="datetimeFigureOut">
              <a:rPr lang="en-GB" smtClean="0"/>
              <a:t>25/10/2019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4805E-3A15-47B0-8D64-ABCFBA11F7CA}" type="slidenum">
              <a:rPr lang="en-GB" smtClean="0"/>
              <a:t>‹#›</a:t>
            </a:fld>
            <a:endParaRPr lang="en-GB"/>
          </a:p>
        </p:txBody>
      </p:sp>
    </p:spTree>
    <p:extLst>
      <p:ext uri="{BB962C8B-B14F-4D97-AF65-F5344CB8AC3E}">
        <p14:creationId xmlns:p14="http://schemas.microsoft.com/office/powerpoint/2010/main" val="140701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1</a:t>
            </a:fld>
            <a:endParaRPr lang="en-GB"/>
          </a:p>
        </p:txBody>
      </p:sp>
    </p:spTree>
    <p:extLst>
      <p:ext uri="{BB962C8B-B14F-4D97-AF65-F5344CB8AC3E}">
        <p14:creationId xmlns:p14="http://schemas.microsoft.com/office/powerpoint/2010/main" val="4283722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10</a:t>
            </a:fld>
            <a:endParaRPr lang="en-GB"/>
          </a:p>
        </p:txBody>
      </p:sp>
    </p:spTree>
    <p:extLst>
      <p:ext uri="{BB962C8B-B14F-4D97-AF65-F5344CB8AC3E}">
        <p14:creationId xmlns:p14="http://schemas.microsoft.com/office/powerpoint/2010/main" val="397388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11</a:t>
            </a:fld>
            <a:endParaRPr lang="en-GB"/>
          </a:p>
        </p:txBody>
      </p:sp>
    </p:spTree>
    <p:extLst>
      <p:ext uri="{BB962C8B-B14F-4D97-AF65-F5344CB8AC3E}">
        <p14:creationId xmlns:p14="http://schemas.microsoft.com/office/powerpoint/2010/main" val="397388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12</a:t>
            </a:fld>
            <a:endParaRPr lang="en-GB"/>
          </a:p>
        </p:txBody>
      </p:sp>
    </p:spTree>
    <p:extLst>
      <p:ext uri="{BB962C8B-B14F-4D97-AF65-F5344CB8AC3E}">
        <p14:creationId xmlns:p14="http://schemas.microsoft.com/office/powerpoint/2010/main" val="397388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13</a:t>
            </a:fld>
            <a:endParaRPr lang="en-GB"/>
          </a:p>
        </p:txBody>
      </p:sp>
    </p:spTree>
    <p:extLst>
      <p:ext uri="{BB962C8B-B14F-4D97-AF65-F5344CB8AC3E}">
        <p14:creationId xmlns:p14="http://schemas.microsoft.com/office/powerpoint/2010/main" val="397388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4805E-3A15-47B0-8D64-ABCFBA11F7CA}" type="slidenum">
              <a:rPr lang="en-GB" smtClean="0"/>
              <a:t>14</a:t>
            </a:fld>
            <a:endParaRPr lang="en-GB"/>
          </a:p>
        </p:txBody>
      </p:sp>
    </p:spTree>
    <p:extLst>
      <p:ext uri="{BB962C8B-B14F-4D97-AF65-F5344CB8AC3E}">
        <p14:creationId xmlns:p14="http://schemas.microsoft.com/office/powerpoint/2010/main" val="63767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4805E-3A15-47B0-8D64-ABCFBA11F7CA}" type="slidenum">
              <a:rPr lang="en-GB" smtClean="0"/>
              <a:t>15</a:t>
            </a:fld>
            <a:endParaRPr lang="en-GB"/>
          </a:p>
        </p:txBody>
      </p:sp>
    </p:spTree>
    <p:extLst>
      <p:ext uri="{BB962C8B-B14F-4D97-AF65-F5344CB8AC3E}">
        <p14:creationId xmlns:p14="http://schemas.microsoft.com/office/powerpoint/2010/main" val="63767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4805E-3A15-47B0-8D64-ABCFBA11F7CA}" type="slidenum">
              <a:rPr lang="en-GB" smtClean="0"/>
              <a:t>16</a:t>
            </a:fld>
            <a:endParaRPr lang="en-GB"/>
          </a:p>
        </p:txBody>
      </p:sp>
    </p:spTree>
    <p:extLst>
      <p:ext uri="{BB962C8B-B14F-4D97-AF65-F5344CB8AC3E}">
        <p14:creationId xmlns:p14="http://schemas.microsoft.com/office/powerpoint/2010/main" val="637671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4805E-3A15-47B0-8D64-ABCFBA11F7CA}" type="slidenum">
              <a:rPr lang="en-GB" smtClean="0"/>
              <a:t>17</a:t>
            </a:fld>
            <a:endParaRPr lang="en-GB"/>
          </a:p>
        </p:txBody>
      </p:sp>
    </p:spTree>
    <p:extLst>
      <p:ext uri="{BB962C8B-B14F-4D97-AF65-F5344CB8AC3E}">
        <p14:creationId xmlns:p14="http://schemas.microsoft.com/office/powerpoint/2010/main" val="63767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18</a:t>
            </a:fld>
            <a:endParaRPr lang="en-GB"/>
          </a:p>
        </p:txBody>
      </p:sp>
    </p:spTree>
    <p:extLst>
      <p:ext uri="{BB962C8B-B14F-4D97-AF65-F5344CB8AC3E}">
        <p14:creationId xmlns:p14="http://schemas.microsoft.com/office/powerpoint/2010/main" val="4126773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19</a:t>
            </a:fld>
            <a:endParaRPr lang="en-GB"/>
          </a:p>
        </p:txBody>
      </p:sp>
    </p:spTree>
    <p:extLst>
      <p:ext uri="{BB962C8B-B14F-4D97-AF65-F5344CB8AC3E}">
        <p14:creationId xmlns:p14="http://schemas.microsoft.com/office/powerpoint/2010/main" val="163945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2</a:t>
            </a:fld>
            <a:endParaRPr lang="en-GB"/>
          </a:p>
        </p:txBody>
      </p:sp>
    </p:spTree>
    <p:extLst>
      <p:ext uri="{BB962C8B-B14F-4D97-AF65-F5344CB8AC3E}">
        <p14:creationId xmlns:p14="http://schemas.microsoft.com/office/powerpoint/2010/main" val="4283722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22</a:t>
            </a:fld>
            <a:endParaRPr lang="en-GB"/>
          </a:p>
        </p:txBody>
      </p:sp>
    </p:spTree>
    <p:extLst>
      <p:ext uri="{BB962C8B-B14F-4D97-AF65-F5344CB8AC3E}">
        <p14:creationId xmlns:p14="http://schemas.microsoft.com/office/powerpoint/2010/main" val="1639459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23</a:t>
            </a:fld>
            <a:endParaRPr lang="en-GB"/>
          </a:p>
        </p:txBody>
      </p:sp>
    </p:spTree>
    <p:extLst>
      <p:ext uri="{BB962C8B-B14F-4D97-AF65-F5344CB8AC3E}">
        <p14:creationId xmlns:p14="http://schemas.microsoft.com/office/powerpoint/2010/main" val="3474975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24</a:t>
            </a:fld>
            <a:endParaRPr lang="en-GB"/>
          </a:p>
        </p:txBody>
      </p:sp>
    </p:spTree>
    <p:extLst>
      <p:ext uri="{BB962C8B-B14F-4D97-AF65-F5344CB8AC3E}">
        <p14:creationId xmlns:p14="http://schemas.microsoft.com/office/powerpoint/2010/main" val="866591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26</a:t>
            </a:fld>
            <a:endParaRPr lang="en-GB"/>
          </a:p>
        </p:txBody>
      </p:sp>
    </p:spTree>
    <p:extLst>
      <p:ext uri="{BB962C8B-B14F-4D97-AF65-F5344CB8AC3E}">
        <p14:creationId xmlns:p14="http://schemas.microsoft.com/office/powerpoint/2010/main" val="121762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27</a:t>
            </a:fld>
            <a:endParaRPr lang="en-GB"/>
          </a:p>
        </p:txBody>
      </p:sp>
    </p:spTree>
    <p:extLst>
      <p:ext uri="{BB962C8B-B14F-4D97-AF65-F5344CB8AC3E}">
        <p14:creationId xmlns:p14="http://schemas.microsoft.com/office/powerpoint/2010/main" val="651030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28</a:t>
            </a:fld>
            <a:endParaRPr lang="en-GB"/>
          </a:p>
        </p:txBody>
      </p:sp>
    </p:spTree>
    <p:extLst>
      <p:ext uri="{BB962C8B-B14F-4D97-AF65-F5344CB8AC3E}">
        <p14:creationId xmlns:p14="http://schemas.microsoft.com/office/powerpoint/2010/main" val="3255676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29</a:t>
            </a:fld>
            <a:endParaRPr lang="en-GB"/>
          </a:p>
        </p:txBody>
      </p:sp>
    </p:spTree>
    <p:extLst>
      <p:ext uri="{BB962C8B-B14F-4D97-AF65-F5344CB8AC3E}">
        <p14:creationId xmlns:p14="http://schemas.microsoft.com/office/powerpoint/2010/main" val="3959150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30</a:t>
            </a:fld>
            <a:endParaRPr lang="en-GB"/>
          </a:p>
        </p:txBody>
      </p:sp>
    </p:spTree>
    <p:extLst>
      <p:ext uri="{BB962C8B-B14F-4D97-AF65-F5344CB8AC3E}">
        <p14:creationId xmlns:p14="http://schemas.microsoft.com/office/powerpoint/2010/main" val="673762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31</a:t>
            </a:fld>
            <a:endParaRPr lang="en-GB"/>
          </a:p>
        </p:txBody>
      </p:sp>
    </p:spTree>
    <p:extLst>
      <p:ext uri="{BB962C8B-B14F-4D97-AF65-F5344CB8AC3E}">
        <p14:creationId xmlns:p14="http://schemas.microsoft.com/office/powerpoint/2010/main" val="673762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32</a:t>
            </a:fld>
            <a:endParaRPr lang="en-GB"/>
          </a:p>
        </p:txBody>
      </p:sp>
    </p:spTree>
    <p:extLst>
      <p:ext uri="{BB962C8B-B14F-4D97-AF65-F5344CB8AC3E}">
        <p14:creationId xmlns:p14="http://schemas.microsoft.com/office/powerpoint/2010/main" val="370369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a:t>
            </a:fld>
            <a:endParaRPr lang="en-GB"/>
          </a:p>
        </p:txBody>
      </p:sp>
    </p:spTree>
    <p:extLst>
      <p:ext uri="{BB962C8B-B14F-4D97-AF65-F5344CB8AC3E}">
        <p14:creationId xmlns:p14="http://schemas.microsoft.com/office/powerpoint/2010/main" val="2348864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33</a:t>
            </a:fld>
            <a:endParaRPr lang="en-GB"/>
          </a:p>
        </p:txBody>
      </p:sp>
    </p:spTree>
    <p:extLst>
      <p:ext uri="{BB962C8B-B14F-4D97-AF65-F5344CB8AC3E}">
        <p14:creationId xmlns:p14="http://schemas.microsoft.com/office/powerpoint/2010/main" val="608639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34</a:t>
            </a:fld>
            <a:endParaRPr lang="en-GB"/>
          </a:p>
        </p:txBody>
      </p:sp>
    </p:spTree>
    <p:extLst>
      <p:ext uri="{BB962C8B-B14F-4D97-AF65-F5344CB8AC3E}">
        <p14:creationId xmlns:p14="http://schemas.microsoft.com/office/powerpoint/2010/main" val="4116881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35</a:t>
            </a:fld>
            <a:endParaRPr lang="en-GB"/>
          </a:p>
        </p:txBody>
      </p:sp>
    </p:spTree>
    <p:extLst>
      <p:ext uri="{BB962C8B-B14F-4D97-AF65-F5344CB8AC3E}">
        <p14:creationId xmlns:p14="http://schemas.microsoft.com/office/powerpoint/2010/main" val="4116881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36</a:t>
            </a:fld>
            <a:endParaRPr lang="en-GB"/>
          </a:p>
        </p:txBody>
      </p:sp>
    </p:spTree>
    <p:extLst>
      <p:ext uri="{BB962C8B-B14F-4D97-AF65-F5344CB8AC3E}">
        <p14:creationId xmlns:p14="http://schemas.microsoft.com/office/powerpoint/2010/main" val="2682665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37</a:t>
            </a:fld>
            <a:endParaRPr lang="en-GB"/>
          </a:p>
        </p:txBody>
      </p:sp>
    </p:spTree>
    <p:extLst>
      <p:ext uri="{BB962C8B-B14F-4D97-AF65-F5344CB8AC3E}">
        <p14:creationId xmlns:p14="http://schemas.microsoft.com/office/powerpoint/2010/main" val="4116881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4805E-3A15-47B0-8D64-ABCFBA11F7CA}" type="slidenum">
              <a:rPr lang="en-GB" smtClean="0"/>
              <a:t>38</a:t>
            </a:fld>
            <a:endParaRPr lang="en-GB"/>
          </a:p>
        </p:txBody>
      </p:sp>
    </p:spTree>
    <p:extLst>
      <p:ext uri="{BB962C8B-B14F-4D97-AF65-F5344CB8AC3E}">
        <p14:creationId xmlns:p14="http://schemas.microsoft.com/office/powerpoint/2010/main" val="426817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39</a:t>
            </a:fld>
            <a:endParaRPr lang="en-GB"/>
          </a:p>
        </p:txBody>
      </p:sp>
    </p:spTree>
    <p:extLst>
      <p:ext uri="{BB962C8B-B14F-4D97-AF65-F5344CB8AC3E}">
        <p14:creationId xmlns:p14="http://schemas.microsoft.com/office/powerpoint/2010/main" val="2701743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40</a:t>
            </a:fld>
            <a:endParaRPr lang="en-GB"/>
          </a:p>
        </p:txBody>
      </p:sp>
    </p:spTree>
    <p:extLst>
      <p:ext uri="{BB962C8B-B14F-4D97-AF65-F5344CB8AC3E}">
        <p14:creationId xmlns:p14="http://schemas.microsoft.com/office/powerpoint/2010/main" val="2701743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41</a:t>
            </a:fld>
            <a:endParaRPr lang="en-GB"/>
          </a:p>
        </p:txBody>
      </p:sp>
    </p:spTree>
    <p:extLst>
      <p:ext uri="{BB962C8B-B14F-4D97-AF65-F5344CB8AC3E}">
        <p14:creationId xmlns:p14="http://schemas.microsoft.com/office/powerpoint/2010/main" val="2701743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42</a:t>
            </a:fld>
            <a:endParaRPr lang="en-GB"/>
          </a:p>
        </p:txBody>
      </p:sp>
    </p:spTree>
    <p:extLst>
      <p:ext uri="{BB962C8B-B14F-4D97-AF65-F5344CB8AC3E}">
        <p14:creationId xmlns:p14="http://schemas.microsoft.com/office/powerpoint/2010/main" val="63776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4</a:t>
            </a:fld>
            <a:endParaRPr lang="en-GB"/>
          </a:p>
        </p:txBody>
      </p:sp>
    </p:spTree>
    <p:extLst>
      <p:ext uri="{BB962C8B-B14F-4D97-AF65-F5344CB8AC3E}">
        <p14:creationId xmlns:p14="http://schemas.microsoft.com/office/powerpoint/2010/main" val="2336124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4805E-3A15-47B0-8D64-ABCFBA11F7CA}" type="slidenum">
              <a:rPr lang="en-GB" smtClean="0"/>
              <a:t>43</a:t>
            </a:fld>
            <a:endParaRPr lang="en-GB"/>
          </a:p>
        </p:txBody>
      </p:sp>
    </p:spTree>
    <p:extLst>
      <p:ext uri="{BB962C8B-B14F-4D97-AF65-F5344CB8AC3E}">
        <p14:creationId xmlns:p14="http://schemas.microsoft.com/office/powerpoint/2010/main" val="637760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44</a:t>
            </a:fld>
            <a:endParaRPr lang="en-GB"/>
          </a:p>
        </p:txBody>
      </p:sp>
    </p:spTree>
    <p:extLst>
      <p:ext uri="{BB962C8B-B14F-4D97-AF65-F5344CB8AC3E}">
        <p14:creationId xmlns:p14="http://schemas.microsoft.com/office/powerpoint/2010/main" val="4283722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45</a:t>
            </a:fld>
            <a:endParaRPr lang="en-GB"/>
          </a:p>
        </p:txBody>
      </p:sp>
    </p:spTree>
    <p:extLst>
      <p:ext uri="{BB962C8B-B14F-4D97-AF65-F5344CB8AC3E}">
        <p14:creationId xmlns:p14="http://schemas.microsoft.com/office/powerpoint/2010/main" val="2098786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46</a:t>
            </a:fld>
            <a:endParaRPr lang="en-GB"/>
          </a:p>
        </p:txBody>
      </p:sp>
    </p:spTree>
    <p:extLst>
      <p:ext uri="{BB962C8B-B14F-4D97-AF65-F5344CB8AC3E}">
        <p14:creationId xmlns:p14="http://schemas.microsoft.com/office/powerpoint/2010/main" val="411435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5</a:t>
            </a:fld>
            <a:endParaRPr lang="en-GB"/>
          </a:p>
        </p:txBody>
      </p:sp>
    </p:spTree>
    <p:extLst>
      <p:ext uri="{BB962C8B-B14F-4D97-AF65-F5344CB8AC3E}">
        <p14:creationId xmlns:p14="http://schemas.microsoft.com/office/powerpoint/2010/main" val="233612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6</a:t>
            </a:fld>
            <a:endParaRPr lang="en-GB"/>
          </a:p>
        </p:txBody>
      </p:sp>
    </p:spTree>
    <p:extLst>
      <p:ext uri="{BB962C8B-B14F-4D97-AF65-F5344CB8AC3E}">
        <p14:creationId xmlns:p14="http://schemas.microsoft.com/office/powerpoint/2010/main" val="397388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7</a:t>
            </a:fld>
            <a:endParaRPr lang="en-GB"/>
          </a:p>
        </p:txBody>
      </p:sp>
    </p:spTree>
    <p:extLst>
      <p:ext uri="{BB962C8B-B14F-4D97-AF65-F5344CB8AC3E}">
        <p14:creationId xmlns:p14="http://schemas.microsoft.com/office/powerpoint/2010/main" val="397388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8</a:t>
            </a:fld>
            <a:endParaRPr lang="en-GB"/>
          </a:p>
        </p:txBody>
      </p:sp>
    </p:spTree>
    <p:extLst>
      <p:ext uri="{BB962C8B-B14F-4D97-AF65-F5344CB8AC3E}">
        <p14:creationId xmlns:p14="http://schemas.microsoft.com/office/powerpoint/2010/main" val="105576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4805E-3A15-47B0-8D64-ABCFBA11F7CA}" type="slidenum">
              <a:rPr lang="en-GB" smtClean="0"/>
              <a:t>9</a:t>
            </a:fld>
            <a:endParaRPr lang="en-GB"/>
          </a:p>
        </p:txBody>
      </p:sp>
    </p:spTree>
    <p:extLst>
      <p:ext uri="{BB962C8B-B14F-4D97-AF65-F5344CB8AC3E}">
        <p14:creationId xmlns:p14="http://schemas.microsoft.com/office/powerpoint/2010/main" val="275762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www.telegraph.co.uk/news/religion/2910447/Charles-Darwin-to-receive-apology-from-the-Church-of-England-for-rejecting-evolution.html" TargetMode="External"/><Relationship Id="rId5" Type="http://schemas.openxmlformats.org/officeDocument/2006/relationships/hyperlink" Target="https://www.christianitytoday.com/ct/1996/december9/6te072.html" TargetMode="Externa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File:Ariane_Sherine_and_Richard_Dawkins_at_the_Atheist_Bus_Campaign_launch.jpg" TargetMode="External"/><Relationship Id="rId13" Type="http://schemas.openxmlformats.org/officeDocument/2006/relationships/hyperlink" Target="http://cafewitteveen.wordpress.com/2011/02/15/then-on-the-eighth-day/" TargetMode="External"/><Relationship Id="rId18" Type="http://schemas.openxmlformats.org/officeDocument/2006/relationships/hyperlink" Target="http://nirmukta.com/2010/04/10/is-richard-dawkins-arrogant-ridicule-passion-and-the-new-atheists/" TargetMode="External"/><Relationship Id="rId3" Type="http://schemas.openxmlformats.org/officeDocument/2006/relationships/hyperlink" Target="http://www.csicop.org/si/archive/category/volume_26.2" TargetMode="External"/><Relationship Id="rId21" Type="http://schemas.openxmlformats.org/officeDocument/2006/relationships/hyperlink" Target="http://www.npr.org/2011/11/08/141931239/for-copernicus-a-perfect-heaven-put-sun-at-center" TargetMode="External"/><Relationship Id="rId7" Type="http://schemas.openxmlformats.org/officeDocument/2006/relationships/hyperlink" Target="https://www.theguardian.com/science/political-science/2017/sep/05/questioning-evolution-is-neither-science-denial-nor-the-preserve-of-creationists" TargetMode="External"/><Relationship Id="rId12" Type="http://schemas.openxmlformats.org/officeDocument/2006/relationships/hyperlink" Target="http://www.catholicchapterhouse.com/blog/2011/07/14/science-in-the-bible/" TargetMode="External"/><Relationship Id="rId17" Type="http://schemas.openxmlformats.org/officeDocument/2006/relationships/hyperlink" Target="http://latimesblogs.latimes.com/nationnow/2011/12/christopher-hitchens-death-reaction.html" TargetMode="External"/><Relationship Id="rId2" Type="http://schemas.openxmlformats.org/officeDocument/2006/relationships/notesSlide" Target="../notesSlides/notesSlide42.xml"/><Relationship Id="rId16" Type="http://schemas.openxmlformats.org/officeDocument/2006/relationships/hyperlink" Target="http://freethinkernews.com/2013/06/on-daniel-dennetts-seven-tools-for-thinking/" TargetMode="External"/><Relationship Id="rId20" Type="http://schemas.openxmlformats.org/officeDocument/2006/relationships/hyperlink" Target="http://www.itsbeach.com/blog/2009/09/apollo-11-launch-sequence.html" TargetMode="External"/><Relationship Id="rId1" Type="http://schemas.openxmlformats.org/officeDocument/2006/relationships/slideLayout" Target="../slideLayouts/slideLayout6.xml"/><Relationship Id="rId6" Type="http://schemas.openxmlformats.org/officeDocument/2006/relationships/hyperlink" Target="http://www.theatheistrabbi.com/tag/evolution-and-creationism" TargetMode="External"/><Relationship Id="rId11" Type="http://schemas.openxmlformats.org/officeDocument/2006/relationships/hyperlink" Target="https://en.wikipedia.org/wiki/File:Andrew_Dickson_White_1885.jpg" TargetMode="External"/><Relationship Id="rId24" Type="http://schemas.openxmlformats.org/officeDocument/2006/relationships/hyperlink" Target="http://www.irreligious.org/2013/10/funny-noahs-ark-cartoon-pictures.html#.Uw8gALfnTzY" TargetMode="External"/><Relationship Id="rId5" Type="http://schemas.openxmlformats.org/officeDocument/2006/relationships/hyperlink" Target="https://en.wikipedia.org/wiki/Conflict_thesis#/media/File:Andrew_Dickson_White_1885.jpg" TargetMode="External"/><Relationship Id="rId15" Type="http://schemas.openxmlformats.org/officeDocument/2006/relationships/hyperlink" Target="http://biblische.blogspot.co.uk/2006/09/tree-of-knowledge-of-good-and-evil.html" TargetMode="External"/><Relationship Id="rId23" Type="http://schemas.openxmlformats.org/officeDocument/2006/relationships/hyperlink" Target="https://en.wikipedia.org/wiki/File:Foucault_pendulum_animated.gif" TargetMode="External"/><Relationship Id="rId10" Type="http://schemas.openxmlformats.org/officeDocument/2006/relationships/hyperlink" Target="https://en.wikipedia.org/wiki/File:John_William_Draper.jpg" TargetMode="External"/><Relationship Id="rId19" Type="http://schemas.openxmlformats.org/officeDocument/2006/relationships/hyperlink" Target="http://news.moviefone.com/2010/02/03/alice-in-wonderland-character-progression/" TargetMode="External"/><Relationship Id="rId4" Type="http://schemas.openxmlformats.org/officeDocument/2006/relationships/hyperlink" Target="https://commons.wikimedia.org/wiki/File:John_William_Draper.jpg" TargetMode="External"/><Relationship Id="rId9" Type="http://schemas.openxmlformats.org/officeDocument/2006/relationships/hyperlink" Target="http://www.richarddawkins.net/books/2013/8/6/the-god-virus-how-religion-infects-our-lives-and-culture" TargetMode="External"/><Relationship Id="rId14" Type="http://schemas.openxmlformats.org/officeDocument/2006/relationships/hyperlink" Target="http://www.webpages.uidaho.edu/ngier/gre13.htm" TargetMode="External"/><Relationship Id="rId22" Type="http://schemas.openxmlformats.org/officeDocument/2006/relationships/hyperlink" Target="https://en.wikipedia.org/wiki/File:Galileo_before_the_Holy_Office.jpg"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commons.wikimedia.org/wiki/File:Charles_Darwin_photograph_by_Herbert_Rose_Barraud,_1881.jpg" TargetMode="External"/><Relationship Id="rId13" Type="http://schemas.openxmlformats.org/officeDocument/2006/relationships/hyperlink" Target="http://www.wallcoo.net/nature/NASA_JPL_Stars_and_Galaxies/wallpapers/1280x800/Stars_Galaxies_pia04936.jpg" TargetMode="External"/><Relationship Id="rId18" Type="http://schemas.openxmlformats.org/officeDocument/2006/relationships/hyperlink" Target="https://www.atheists.org/activism/resources/about-atheism/" TargetMode="External"/><Relationship Id="rId3" Type="http://schemas.openxmlformats.org/officeDocument/2006/relationships/hyperlink" Target="https://en.wikipedia.org/wiki/File:Hutton_Unconformity,_Jedburgh.jpg" TargetMode="External"/><Relationship Id="rId7" Type="http://schemas.openxmlformats.org/officeDocument/2006/relationships/hyperlink" Target="http://wp.patheos.com.s3.amazonaws.com/blogs/unreasonablefaith/files/2012/07/noahs-ark-cartoon.jpg" TargetMode="External"/><Relationship Id="rId12" Type="http://schemas.openxmlformats.org/officeDocument/2006/relationships/hyperlink" Target="http://www.telegraph.co.uk/news/religion/2910447/Charles-Darwin-to-receive-apology-from-the-Church-of-England-for-rejecting-evolution.html" TargetMode="External"/><Relationship Id="rId17" Type="http://schemas.openxmlformats.org/officeDocument/2006/relationships/hyperlink" Target="https://whyevolutionistrue.wordpress.com/2012/12/30/a-terrific-popular-article-on-the-evolution-of-whales/" TargetMode="External"/><Relationship Id="rId2" Type="http://schemas.openxmlformats.org/officeDocument/2006/relationships/notesSlide" Target="../notesSlides/notesSlide43.xml"/><Relationship Id="rId16" Type="http://schemas.openxmlformats.org/officeDocument/2006/relationships/hyperlink" Target="https://en.wikipedia.org/wiki/File:Geomagnetic_late_cenozoic.png" TargetMode="External"/><Relationship Id="rId1" Type="http://schemas.openxmlformats.org/officeDocument/2006/relationships/slideLayout" Target="../slideLayouts/slideLayout7.xml"/><Relationship Id="rId6" Type="http://schemas.openxmlformats.org/officeDocument/2006/relationships/hyperlink" Target="http://mpe2013.org/wp-content/uploads/2012/08/earth_SA5.jpg" TargetMode="External"/><Relationship Id="rId11" Type="http://schemas.openxmlformats.org/officeDocument/2006/relationships/hyperlink" Target="http://www.christianitytoday.com/ct/1996/december9/6te072.html" TargetMode="External"/><Relationship Id="rId5" Type="http://schemas.openxmlformats.org/officeDocument/2006/relationships/hyperlink" Target="http://www.connected-earth.com/Peopleandpioneers/Pioneers/K/Kelvin/index.htm" TargetMode="External"/><Relationship Id="rId15" Type="http://schemas.openxmlformats.org/officeDocument/2006/relationships/hyperlink" Target="https://en.wikipedia.org/wiki/File:Plates_tect2_en.svg" TargetMode="External"/><Relationship Id="rId10" Type="http://schemas.openxmlformats.org/officeDocument/2006/relationships/hyperlink" Target="http://news.nationalgeographic.co.uk/news/bigphotos/21329204.html" TargetMode="External"/><Relationship Id="rId4" Type="http://schemas.openxmlformats.org/officeDocument/2006/relationships/hyperlink" Target="http://etc.usf.edu/clipart/60900/60973/60973_james_hutton.htm" TargetMode="External"/><Relationship Id="rId9" Type="http://schemas.openxmlformats.org/officeDocument/2006/relationships/hyperlink" Target="https://en.wikipedia.org/wiki/File:WilberforceVanityFair.jpg" TargetMode="External"/><Relationship Id="rId14" Type="http://schemas.openxmlformats.org/officeDocument/2006/relationships/hyperlink" Target="https://en.wikipedia.org/wiki/File:Paterson_isochron_animation.gi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Scientific and Religious Belief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219200"/>
            <a:ext cx="4695092" cy="4695092"/>
          </a:xfrm>
          <a:prstGeom prst="rect">
            <a:avLst/>
          </a:prstGeom>
        </p:spPr>
      </p:pic>
      <p:sp>
        <p:nvSpPr>
          <p:cNvPr id="5" name="TextBox 4"/>
          <p:cNvSpPr txBox="1"/>
          <p:nvPr/>
        </p:nvSpPr>
        <p:spPr>
          <a:xfrm>
            <a:off x="0" y="6427177"/>
            <a:ext cx="5611601" cy="400110"/>
          </a:xfrm>
          <a:prstGeom prst="rect">
            <a:avLst/>
          </a:prstGeom>
          <a:noFill/>
        </p:spPr>
        <p:txBody>
          <a:bodyPr wrap="none" rtlCol="0">
            <a:spAutoFit/>
          </a:bodyPr>
          <a:lstStyle/>
          <a:p>
            <a:r>
              <a:rPr lang="en-GB" sz="2000" b="1" dirty="0"/>
              <a:t>ID1003  Dr John Mitchell    </a:t>
            </a:r>
            <a:r>
              <a:rPr lang="en-GB" sz="2000" b="1" dirty="0">
                <a:solidFill>
                  <a:srgbClr val="0000CC"/>
                </a:solidFill>
              </a:rPr>
              <a:t>jbom@st-andrews.ac.uk</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5362" y="4092790"/>
            <a:ext cx="2138637" cy="2772000"/>
          </a:xfrm>
          <a:prstGeom prst="rect">
            <a:avLst/>
          </a:prstGeom>
        </p:spPr>
      </p:pic>
    </p:spTree>
    <p:extLst>
      <p:ext uri="{BB962C8B-B14F-4D97-AF65-F5344CB8AC3E}">
        <p14:creationId xmlns:p14="http://schemas.microsoft.com/office/powerpoint/2010/main" val="323215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Consequences of a fundamentalist approach to belief</a:t>
            </a:r>
          </a:p>
        </p:txBody>
      </p:sp>
      <p:sp>
        <p:nvSpPr>
          <p:cNvPr id="3" name="TextBox 2"/>
          <p:cNvSpPr txBox="1"/>
          <p:nvPr/>
        </p:nvSpPr>
        <p:spPr>
          <a:xfrm>
            <a:off x="375139" y="1397418"/>
            <a:ext cx="8610600" cy="355481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t>“</a:t>
            </a:r>
            <a:r>
              <a:rPr lang="en-GB" sz="2000" i="1" dirty="0"/>
              <a:t>The Earth is young</a:t>
            </a:r>
            <a:r>
              <a:rPr lang="en-GB" sz="2000" dirty="0"/>
              <a:t>.” Extremely literal attempts at dating ‘creation’ based on biblical genealogies gave dates around 4000 BC (Archbishop Ussher in the 17</a:t>
            </a:r>
            <a:r>
              <a:rPr lang="en-GB" sz="2000" baseline="30000" dirty="0"/>
              <a:t>th</a:t>
            </a:r>
            <a:r>
              <a:rPr lang="en-GB" sz="2000" dirty="0"/>
              <a:t> century famously dated creation to Sunday 23 October 4004 BC). </a:t>
            </a:r>
          </a:p>
          <a:p>
            <a:pPr marL="342900" indent="-342900">
              <a:spcAft>
                <a:spcPts val="600"/>
              </a:spcAft>
              <a:buFont typeface="Arial" panose="020B0604020202020204" pitchFamily="34" charset="0"/>
              <a:buChar char="•"/>
            </a:pPr>
            <a:r>
              <a:rPr lang="en-GB" sz="2000" dirty="0"/>
              <a:t>“</a:t>
            </a:r>
            <a:r>
              <a:rPr lang="en-GB" sz="2000" i="1" dirty="0"/>
              <a:t>Species do not change</a:t>
            </a:r>
            <a:r>
              <a:rPr lang="en-GB" sz="2000" dirty="0"/>
              <a:t>.”</a:t>
            </a:r>
          </a:p>
          <a:p>
            <a:pPr marL="342900" indent="-342900">
              <a:spcAft>
                <a:spcPts val="600"/>
              </a:spcAft>
              <a:buFont typeface="Arial" panose="020B0604020202020204" pitchFamily="34" charset="0"/>
              <a:buChar char="•"/>
            </a:pPr>
            <a:r>
              <a:rPr lang="en-GB" sz="2000" dirty="0"/>
              <a:t>“</a:t>
            </a:r>
            <a:r>
              <a:rPr lang="en-GB" sz="2000" i="1" dirty="0"/>
              <a:t>There is no pre-human natural history</a:t>
            </a:r>
            <a:r>
              <a:rPr lang="en-GB" sz="2000" dirty="0"/>
              <a:t>” (beyond a few days).</a:t>
            </a:r>
          </a:p>
          <a:p>
            <a:pPr marL="342900" indent="-342900">
              <a:spcAft>
                <a:spcPts val="600"/>
              </a:spcAft>
              <a:buFont typeface="Arial" panose="020B0604020202020204" pitchFamily="34" charset="0"/>
              <a:buChar char="•"/>
            </a:pPr>
            <a:r>
              <a:rPr lang="en-GB" sz="2000" dirty="0"/>
              <a:t>“</a:t>
            </a:r>
            <a:r>
              <a:rPr lang="en-GB" sz="2000" i="1" dirty="0"/>
              <a:t>The first man was formed directly by God from dust and the first woman from his rib</a:t>
            </a:r>
            <a:r>
              <a:rPr lang="en-GB" sz="2000" dirty="0"/>
              <a:t>.”</a:t>
            </a:r>
          </a:p>
          <a:p>
            <a:pPr marL="342900" indent="-342900">
              <a:spcAft>
                <a:spcPts val="600"/>
              </a:spcAft>
              <a:buFont typeface="Arial" panose="020B0604020202020204" pitchFamily="34" charset="0"/>
              <a:buChar char="•"/>
            </a:pPr>
            <a:r>
              <a:rPr lang="en-GB" sz="2000" dirty="0"/>
              <a:t>“</a:t>
            </a:r>
            <a:r>
              <a:rPr lang="en-GB" sz="2000" i="1" dirty="0"/>
              <a:t>The imperfection of human nature </a:t>
            </a:r>
            <a:r>
              <a:rPr lang="en-GB" sz="2000" dirty="0"/>
              <a:t>(sin) </a:t>
            </a:r>
            <a:r>
              <a:rPr lang="en-GB" sz="2000" i="1" dirty="0"/>
              <a:t>and of the natural order arose as a result of a particular man’s</a:t>
            </a:r>
            <a:r>
              <a:rPr lang="en-GB" sz="2000" dirty="0"/>
              <a:t> (&amp; woman’s) </a:t>
            </a:r>
            <a:r>
              <a:rPr lang="en-GB" sz="2000" i="1" dirty="0"/>
              <a:t>choice to disobey God</a:t>
            </a:r>
            <a:r>
              <a:rPr lang="en-GB" sz="2000" dirty="0"/>
              <a:t>.”</a:t>
            </a:r>
          </a:p>
          <a:p>
            <a:pPr marL="342900" indent="-342900">
              <a:spcAft>
                <a:spcPts val="600"/>
              </a:spcAft>
              <a:buFont typeface="Arial" panose="020B0604020202020204" pitchFamily="34" charset="0"/>
              <a:buChar char="•"/>
            </a:pPr>
            <a:r>
              <a:rPr lang="en-GB" sz="2000" dirty="0"/>
              <a:t>“</a:t>
            </a:r>
            <a:r>
              <a:rPr lang="en-GB" sz="2000" i="1" dirty="0"/>
              <a:t>Death only entered the world as a consequence of sin</a:t>
            </a:r>
            <a:r>
              <a:rPr lang="en-GB" sz="20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437" y="4991100"/>
            <a:ext cx="3590925" cy="1866900"/>
          </a:xfrm>
          <a:prstGeom prst="rect">
            <a:avLst/>
          </a:prstGeom>
        </p:spPr>
      </p:pic>
      <p:sp>
        <p:nvSpPr>
          <p:cNvPr id="5" name="TextBox 4"/>
          <p:cNvSpPr txBox="1"/>
          <p:nvPr/>
        </p:nvSpPr>
        <p:spPr>
          <a:xfrm>
            <a:off x="1503401" y="6488668"/>
            <a:ext cx="3671326" cy="369332"/>
          </a:xfrm>
          <a:prstGeom prst="rect">
            <a:avLst/>
          </a:prstGeom>
          <a:noFill/>
        </p:spPr>
        <p:txBody>
          <a:bodyPr wrap="none" rtlCol="0">
            <a:spAutoFit/>
          </a:bodyPr>
          <a:lstStyle/>
          <a:p>
            <a:r>
              <a:rPr lang="en-GB" i="1" dirty="0"/>
              <a:t>Representation of Hebrew cosmology</a:t>
            </a:r>
          </a:p>
        </p:txBody>
      </p:sp>
    </p:spTree>
    <p:extLst>
      <p:ext uri="{BB962C8B-B14F-4D97-AF65-F5344CB8AC3E}">
        <p14:creationId xmlns:p14="http://schemas.microsoft.com/office/powerpoint/2010/main" val="2835681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GB" sz="2800" b="1" dirty="0">
                <a:solidFill>
                  <a:srgbClr val="FF0000"/>
                </a:solidFill>
              </a:rPr>
              <a:t>If one holds these beliefs, then ones rejects science</a:t>
            </a:r>
          </a:p>
        </p:txBody>
      </p:sp>
      <p:sp>
        <p:nvSpPr>
          <p:cNvPr id="3" name="TextBox 2"/>
          <p:cNvSpPr txBox="1"/>
          <p:nvPr/>
        </p:nvSpPr>
        <p:spPr>
          <a:xfrm>
            <a:off x="375139" y="1397418"/>
            <a:ext cx="8610600" cy="355481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t>“</a:t>
            </a:r>
            <a:r>
              <a:rPr lang="en-GB" sz="2000" i="1" dirty="0"/>
              <a:t>The Earth is young</a:t>
            </a:r>
            <a:r>
              <a:rPr lang="en-GB" sz="2000" dirty="0"/>
              <a:t>.” Extremely literal attempts at dating ‘creation’ based on biblical genealogies gave dates around 4000 BC (Archbishop Ussher in the 17</a:t>
            </a:r>
            <a:r>
              <a:rPr lang="en-GB" sz="2000" baseline="30000" dirty="0"/>
              <a:t>th</a:t>
            </a:r>
            <a:r>
              <a:rPr lang="en-GB" sz="2000" dirty="0"/>
              <a:t> century famously dated creation to Sunday 23 October 4004 BC). </a:t>
            </a:r>
          </a:p>
          <a:p>
            <a:pPr marL="342900" indent="-342900">
              <a:spcAft>
                <a:spcPts val="600"/>
              </a:spcAft>
              <a:buFont typeface="Arial" panose="020B0604020202020204" pitchFamily="34" charset="0"/>
              <a:buChar char="•"/>
            </a:pPr>
            <a:r>
              <a:rPr lang="en-GB" sz="2000" dirty="0"/>
              <a:t>“</a:t>
            </a:r>
            <a:r>
              <a:rPr lang="en-GB" sz="2000" i="1" dirty="0"/>
              <a:t>Species do not change</a:t>
            </a:r>
            <a:r>
              <a:rPr lang="en-GB" sz="2000" dirty="0"/>
              <a:t>.”</a:t>
            </a:r>
          </a:p>
          <a:p>
            <a:pPr marL="342900" indent="-342900">
              <a:spcAft>
                <a:spcPts val="600"/>
              </a:spcAft>
              <a:buFont typeface="Arial" panose="020B0604020202020204" pitchFamily="34" charset="0"/>
              <a:buChar char="•"/>
            </a:pPr>
            <a:r>
              <a:rPr lang="en-GB" sz="2000" dirty="0"/>
              <a:t>“</a:t>
            </a:r>
            <a:r>
              <a:rPr lang="en-GB" sz="2000" i="1" dirty="0"/>
              <a:t>There is no pre-human natural history</a:t>
            </a:r>
            <a:r>
              <a:rPr lang="en-GB" sz="2000" dirty="0"/>
              <a:t>” (beyond a few days).</a:t>
            </a:r>
          </a:p>
          <a:p>
            <a:pPr marL="342900" indent="-342900">
              <a:spcAft>
                <a:spcPts val="600"/>
              </a:spcAft>
              <a:buFont typeface="Arial" panose="020B0604020202020204" pitchFamily="34" charset="0"/>
              <a:buChar char="•"/>
            </a:pPr>
            <a:r>
              <a:rPr lang="en-GB" sz="2000" dirty="0"/>
              <a:t>“</a:t>
            </a:r>
            <a:r>
              <a:rPr lang="en-GB" sz="2000" i="1" dirty="0"/>
              <a:t>The first man was formed directly by God from dust and the first woman from his rib</a:t>
            </a:r>
            <a:r>
              <a:rPr lang="en-GB" sz="2000" dirty="0"/>
              <a:t>.”</a:t>
            </a:r>
          </a:p>
          <a:p>
            <a:pPr marL="342900" indent="-342900">
              <a:spcAft>
                <a:spcPts val="600"/>
              </a:spcAft>
              <a:buFont typeface="Arial" panose="020B0604020202020204" pitchFamily="34" charset="0"/>
              <a:buChar char="•"/>
            </a:pPr>
            <a:r>
              <a:rPr lang="en-GB" sz="2000" dirty="0"/>
              <a:t>“</a:t>
            </a:r>
            <a:r>
              <a:rPr lang="en-GB" sz="2000" i="1" dirty="0"/>
              <a:t>The imperfection of human nature </a:t>
            </a:r>
            <a:r>
              <a:rPr lang="en-GB" sz="2000" dirty="0"/>
              <a:t>(sin) </a:t>
            </a:r>
            <a:r>
              <a:rPr lang="en-GB" sz="2000" i="1" dirty="0"/>
              <a:t>and of the natural order arose as a result of a particular man’s</a:t>
            </a:r>
            <a:r>
              <a:rPr lang="en-GB" sz="2000" dirty="0"/>
              <a:t> (&amp; woman’s) </a:t>
            </a:r>
            <a:r>
              <a:rPr lang="en-GB" sz="2000" i="1" dirty="0"/>
              <a:t>choice to disobey God</a:t>
            </a:r>
            <a:r>
              <a:rPr lang="en-GB" sz="2000" dirty="0"/>
              <a:t>.”</a:t>
            </a:r>
          </a:p>
          <a:p>
            <a:pPr marL="342900" indent="-342900">
              <a:spcAft>
                <a:spcPts val="600"/>
              </a:spcAft>
              <a:buFont typeface="Arial" panose="020B0604020202020204" pitchFamily="34" charset="0"/>
              <a:buChar char="•"/>
            </a:pPr>
            <a:r>
              <a:rPr lang="en-GB" sz="2000" dirty="0"/>
              <a:t>“</a:t>
            </a:r>
            <a:r>
              <a:rPr lang="en-GB" sz="2000" i="1" dirty="0"/>
              <a:t>Death only entered the world as a consequence of sin</a:t>
            </a:r>
            <a:r>
              <a:rPr lang="en-GB" sz="20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437" y="4991100"/>
            <a:ext cx="3590925" cy="1866900"/>
          </a:xfrm>
          <a:prstGeom prst="rect">
            <a:avLst/>
          </a:prstGeom>
        </p:spPr>
      </p:pic>
      <p:sp>
        <p:nvSpPr>
          <p:cNvPr id="5" name="TextBox 4"/>
          <p:cNvSpPr txBox="1"/>
          <p:nvPr/>
        </p:nvSpPr>
        <p:spPr>
          <a:xfrm>
            <a:off x="1503401" y="6488668"/>
            <a:ext cx="3671326" cy="369332"/>
          </a:xfrm>
          <a:prstGeom prst="rect">
            <a:avLst/>
          </a:prstGeom>
          <a:noFill/>
        </p:spPr>
        <p:txBody>
          <a:bodyPr wrap="none" rtlCol="0">
            <a:spAutoFit/>
          </a:bodyPr>
          <a:lstStyle/>
          <a:p>
            <a:r>
              <a:rPr lang="en-GB" i="1" dirty="0"/>
              <a:t>Representation of Hebrew cosmology</a:t>
            </a:r>
          </a:p>
        </p:txBody>
      </p:sp>
    </p:spTree>
    <p:extLst>
      <p:ext uri="{BB962C8B-B14F-4D97-AF65-F5344CB8AC3E}">
        <p14:creationId xmlns:p14="http://schemas.microsoft.com/office/powerpoint/2010/main" val="670932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GB" sz="2400" b="1" dirty="0">
                <a:solidFill>
                  <a:srgbClr val="0000CC"/>
                </a:solidFill>
              </a:rPr>
              <a:t>Repudiating such fundamentalism is </a:t>
            </a:r>
            <a:r>
              <a:rPr lang="en-GB" sz="2400" b="1" i="1" dirty="0">
                <a:solidFill>
                  <a:srgbClr val="0000CC"/>
                </a:solidFill>
              </a:rPr>
              <a:t>not</a:t>
            </a:r>
            <a:r>
              <a:rPr lang="en-GB" sz="2400" b="1" dirty="0">
                <a:solidFill>
                  <a:srgbClr val="0000CC"/>
                </a:solidFill>
              </a:rPr>
              <a:t> a criticism of religious faith in general. </a:t>
            </a:r>
          </a:p>
        </p:txBody>
      </p:sp>
      <p:sp>
        <p:nvSpPr>
          <p:cNvPr id="3" name="TextBox 2"/>
          <p:cNvSpPr txBox="1"/>
          <p:nvPr/>
        </p:nvSpPr>
        <p:spPr>
          <a:xfrm>
            <a:off x="375139" y="1397418"/>
            <a:ext cx="8610600" cy="355481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t>“</a:t>
            </a:r>
            <a:r>
              <a:rPr lang="en-GB" sz="2000" i="1" dirty="0"/>
              <a:t>The Earth is young</a:t>
            </a:r>
            <a:r>
              <a:rPr lang="en-GB" sz="2000" dirty="0"/>
              <a:t>.” Extremely literal attempts at dating ‘creation’ based on biblical genealogies gave dates around 4000 BC (Archbishop Ussher in the 17</a:t>
            </a:r>
            <a:r>
              <a:rPr lang="en-GB" sz="2000" baseline="30000" dirty="0"/>
              <a:t>th</a:t>
            </a:r>
            <a:r>
              <a:rPr lang="en-GB" sz="2000" dirty="0"/>
              <a:t> century famously dated creation to Sunday 23 October 4004 BC). </a:t>
            </a:r>
          </a:p>
          <a:p>
            <a:pPr marL="342900" indent="-342900">
              <a:spcAft>
                <a:spcPts val="600"/>
              </a:spcAft>
              <a:buFont typeface="Arial" panose="020B0604020202020204" pitchFamily="34" charset="0"/>
              <a:buChar char="•"/>
            </a:pPr>
            <a:r>
              <a:rPr lang="en-GB" sz="2000" dirty="0"/>
              <a:t>“</a:t>
            </a:r>
            <a:r>
              <a:rPr lang="en-GB" sz="2000" i="1" dirty="0"/>
              <a:t>Species do not change</a:t>
            </a:r>
            <a:r>
              <a:rPr lang="en-GB" sz="2000" dirty="0"/>
              <a:t>.”</a:t>
            </a:r>
          </a:p>
          <a:p>
            <a:pPr marL="342900" indent="-342900">
              <a:spcAft>
                <a:spcPts val="600"/>
              </a:spcAft>
              <a:buFont typeface="Arial" panose="020B0604020202020204" pitchFamily="34" charset="0"/>
              <a:buChar char="•"/>
            </a:pPr>
            <a:r>
              <a:rPr lang="en-GB" sz="2000" dirty="0"/>
              <a:t>“</a:t>
            </a:r>
            <a:r>
              <a:rPr lang="en-GB" sz="2000" i="1" dirty="0"/>
              <a:t>There is no pre-human natural history</a:t>
            </a:r>
            <a:r>
              <a:rPr lang="en-GB" sz="2000" dirty="0"/>
              <a:t>” (beyond a few days).</a:t>
            </a:r>
          </a:p>
          <a:p>
            <a:pPr marL="342900" indent="-342900">
              <a:spcAft>
                <a:spcPts val="600"/>
              </a:spcAft>
              <a:buFont typeface="Arial" panose="020B0604020202020204" pitchFamily="34" charset="0"/>
              <a:buChar char="•"/>
            </a:pPr>
            <a:r>
              <a:rPr lang="en-GB" sz="2000" dirty="0"/>
              <a:t>“</a:t>
            </a:r>
            <a:r>
              <a:rPr lang="en-GB" sz="2000" i="1" dirty="0"/>
              <a:t>The first man was formed directly by God from dust and the first woman from his rib</a:t>
            </a:r>
            <a:r>
              <a:rPr lang="en-GB" sz="2000" dirty="0"/>
              <a:t>.”</a:t>
            </a:r>
          </a:p>
          <a:p>
            <a:pPr marL="342900" indent="-342900">
              <a:spcAft>
                <a:spcPts val="600"/>
              </a:spcAft>
              <a:buFont typeface="Arial" panose="020B0604020202020204" pitchFamily="34" charset="0"/>
              <a:buChar char="•"/>
            </a:pPr>
            <a:r>
              <a:rPr lang="en-GB" sz="2000" dirty="0"/>
              <a:t>“</a:t>
            </a:r>
            <a:r>
              <a:rPr lang="en-GB" sz="2000" i="1" dirty="0"/>
              <a:t>The imperfection of human nature </a:t>
            </a:r>
            <a:r>
              <a:rPr lang="en-GB" sz="2000" dirty="0"/>
              <a:t>(sin) </a:t>
            </a:r>
            <a:r>
              <a:rPr lang="en-GB" sz="2000" i="1" dirty="0"/>
              <a:t>and of the natural order arose as a result of a particular man’s</a:t>
            </a:r>
            <a:r>
              <a:rPr lang="en-GB" sz="2000" dirty="0"/>
              <a:t> (&amp; woman’s) </a:t>
            </a:r>
            <a:r>
              <a:rPr lang="en-GB" sz="2000" i="1" dirty="0"/>
              <a:t>choice to disobey God</a:t>
            </a:r>
            <a:r>
              <a:rPr lang="en-GB" sz="2000" dirty="0"/>
              <a:t>.”</a:t>
            </a:r>
          </a:p>
          <a:p>
            <a:pPr marL="342900" indent="-342900">
              <a:spcAft>
                <a:spcPts val="600"/>
              </a:spcAft>
              <a:buFont typeface="Arial" panose="020B0604020202020204" pitchFamily="34" charset="0"/>
              <a:buChar char="•"/>
            </a:pPr>
            <a:r>
              <a:rPr lang="en-GB" sz="2000" dirty="0"/>
              <a:t>“</a:t>
            </a:r>
            <a:r>
              <a:rPr lang="en-GB" sz="2000" i="1" dirty="0"/>
              <a:t>Death only entered the world as a consequence of sin</a:t>
            </a:r>
            <a:r>
              <a:rPr lang="en-GB" sz="20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437" y="4991100"/>
            <a:ext cx="3590925" cy="1866900"/>
          </a:xfrm>
          <a:prstGeom prst="rect">
            <a:avLst/>
          </a:prstGeom>
        </p:spPr>
      </p:pic>
      <p:sp>
        <p:nvSpPr>
          <p:cNvPr id="5" name="TextBox 4"/>
          <p:cNvSpPr txBox="1"/>
          <p:nvPr/>
        </p:nvSpPr>
        <p:spPr>
          <a:xfrm>
            <a:off x="1503401" y="6488668"/>
            <a:ext cx="3671326" cy="369332"/>
          </a:xfrm>
          <a:prstGeom prst="rect">
            <a:avLst/>
          </a:prstGeom>
          <a:noFill/>
        </p:spPr>
        <p:txBody>
          <a:bodyPr wrap="none" rtlCol="0">
            <a:spAutoFit/>
          </a:bodyPr>
          <a:lstStyle/>
          <a:p>
            <a:r>
              <a:rPr lang="en-GB" i="1" dirty="0"/>
              <a:t>Representation of Hebrew cosmology</a:t>
            </a:r>
          </a:p>
        </p:txBody>
      </p:sp>
    </p:spTree>
    <p:extLst>
      <p:ext uri="{BB962C8B-B14F-4D97-AF65-F5344CB8AC3E}">
        <p14:creationId xmlns:p14="http://schemas.microsoft.com/office/powerpoint/2010/main" val="3608905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Some reasons why Christian fundamentalist beliefs persist</a:t>
            </a:r>
          </a:p>
        </p:txBody>
      </p:sp>
      <p:sp>
        <p:nvSpPr>
          <p:cNvPr id="3" name="TextBox 2"/>
          <p:cNvSpPr txBox="1"/>
          <p:nvPr/>
        </p:nvSpPr>
        <p:spPr>
          <a:xfrm>
            <a:off x="381000" y="1371600"/>
            <a:ext cx="8610600" cy="393954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t>Fear that any retreat from biblical inerrancy and literal interpretation would cause belief system to collapse.</a:t>
            </a:r>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r>
              <a:rPr lang="en-GB" sz="2000" dirty="0"/>
              <a:t>Centrality of “</a:t>
            </a:r>
            <a:r>
              <a:rPr lang="en-GB" sz="2000" i="1" dirty="0"/>
              <a:t>the fall</a:t>
            </a:r>
            <a:r>
              <a:rPr lang="en-GB" sz="2000" dirty="0"/>
              <a:t>” to their theology and the perceived difficulty of squaring this with mainstream views of anthropology and evolution.</a:t>
            </a:r>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r>
              <a:rPr lang="en-GB" sz="2000" dirty="0"/>
              <a:t>“</a:t>
            </a:r>
            <a:r>
              <a:rPr lang="en-GB" sz="2000" i="1" dirty="0"/>
              <a:t>If you believe in one miracle</a:t>
            </a:r>
            <a:r>
              <a:rPr lang="en-GB" sz="2000" dirty="0"/>
              <a:t> (Jesus’ resurrection), </a:t>
            </a:r>
            <a:r>
              <a:rPr lang="en-GB" sz="2000" i="1" dirty="0"/>
              <a:t>why not believe in lots and lots of them?</a:t>
            </a:r>
            <a:r>
              <a:rPr lang="en-GB" sz="2000" dirty="0"/>
              <a:t>”</a:t>
            </a:r>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r>
              <a:rPr lang="en-GB" sz="2000" dirty="0"/>
              <a:t>Lack of engagement of many Church leaders with mainstream academic study (including theology as well as science).</a:t>
            </a:r>
          </a:p>
        </p:txBody>
      </p:sp>
    </p:spTree>
    <p:extLst>
      <p:ext uri="{BB962C8B-B14F-4D97-AF65-F5344CB8AC3E}">
        <p14:creationId xmlns:p14="http://schemas.microsoft.com/office/powerpoint/2010/main" val="1691243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The “New Atheism”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71601"/>
            <a:ext cx="1946031" cy="2594708"/>
          </a:xfrm>
          <a:prstGeom prst="rect">
            <a:avLst/>
          </a:prstGeom>
        </p:spPr>
      </p:pic>
      <p:sp>
        <p:nvSpPr>
          <p:cNvPr id="6" name="TextBox 5"/>
          <p:cNvSpPr txBox="1"/>
          <p:nvPr/>
        </p:nvSpPr>
        <p:spPr>
          <a:xfrm>
            <a:off x="228600" y="4129399"/>
            <a:ext cx="1755417" cy="400110"/>
          </a:xfrm>
          <a:prstGeom prst="rect">
            <a:avLst/>
          </a:prstGeom>
          <a:noFill/>
        </p:spPr>
        <p:txBody>
          <a:bodyPr wrap="none" rtlCol="0">
            <a:spAutoFit/>
          </a:bodyPr>
          <a:lstStyle/>
          <a:p>
            <a:r>
              <a:rPr lang="en-GB" sz="2000" i="1" dirty="0"/>
              <a:t>Daniel Dennett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426" y="1371601"/>
            <a:ext cx="2912259" cy="2645821"/>
          </a:xfrm>
          <a:prstGeom prst="rect">
            <a:avLst/>
          </a:prstGeom>
        </p:spPr>
      </p:pic>
      <p:sp>
        <p:nvSpPr>
          <p:cNvPr id="8" name="TextBox 7"/>
          <p:cNvSpPr txBox="1"/>
          <p:nvPr/>
        </p:nvSpPr>
        <p:spPr>
          <a:xfrm>
            <a:off x="2286000" y="4129399"/>
            <a:ext cx="3367717" cy="400110"/>
          </a:xfrm>
          <a:prstGeom prst="rect">
            <a:avLst/>
          </a:prstGeom>
          <a:noFill/>
        </p:spPr>
        <p:txBody>
          <a:bodyPr wrap="none" rtlCol="0">
            <a:spAutoFit/>
          </a:bodyPr>
          <a:lstStyle/>
          <a:p>
            <a:r>
              <a:rPr lang="en-GB" sz="2000" i="1" dirty="0"/>
              <a:t>Christopher Hitchens (d. 2011)</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7412" y="1404594"/>
            <a:ext cx="2482187" cy="2612828"/>
          </a:xfrm>
          <a:prstGeom prst="rect">
            <a:avLst/>
          </a:prstGeom>
        </p:spPr>
      </p:pic>
      <p:sp>
        <p:nvSpPr>
          <p:cNvPr id="10" name="Rectangle 9"/>
          <p:cNvSpPr/>
          <p:nvPr/>
        </p:nvSpPr>
        <p:spPr>
          <a:xfrm>
            <a:off x="6019281" y="4129399"/>
            <a:ext cx="1902637" cy="400110"/>
          </a:xfrm>
          <a:prstGeom prst="rect">
            <a:avLst/>
          </a:prstGeom>
        </p:spPr>
        <p:txBody>
          <a:bodyPr wrap="none">
            <a:spAutoFit/>
          </a:bodyPr>
          <a:lstStyle/>
          <a:p>
            <a:r>
              <a:rPr lang="en-GB" sz="2000" i="1" dirty="0"/>
              <a:t>Richard Dawkins</a:t>
            </a:r>
          </a:p>
        </p:txBody>
      </p:sp>
      <p:sp>
        <p:nvSpPr>
          <p:cNvPr id="11" name="TextBox 10"/>
          <p:cNvSpPr txBox="1"/>
          <p:nvPr/>
        </p:nvSpPr>
        <p:spPr>
          <a:xfrm>
            <a:off x="152401" y="5047565"/>
            <a:ext cx="8991600" cy="923330"/>
          </a:xfrm>
          <a:prstGeom prst="rect">
            <a:avLst/>
          </a:prstGeom>
          <a:noFill/>
        </p:spPr>
        <p:txBody>
          <a:bodyPr wrap="square" rtlCol="0">
            <a:spAutoFit/>
          </a:bodyPr>
          <a:lstStyle/>
          <a:p>
            <a:pPr marL="285750" indent="-285750">
              <a:buFont typeface="Arial" panose="020B0604020202020204" pitchFamily="34" charset="0"/>
              <a:buChar char="•"/>
            </a:pPr>
            <a:r>
              <a:rPr lang="en-GB" dirty="0"/>
              <a:t>Just as fundamentalism is an extreme version of religious belief, the “new atheism”  characterised by these thinkers is an extreme and radical form of non-belief (or maybe it’s just the old atheism repackaged in a less tolerant and respectful way).</a:t>
            </a:r>
          </a:p>
        </p:txBody>
      </p:sp>
    </p:spTree>
    <p:extLst>
      <p:ext uri="{BB962C8B-B14F-4D97-AF65-F5344CB8AC3E}">
        <p14:creationId xmlns:p14="http://schemas.microsoft.com/office/powerpoint/2010/main" val="2353208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The “New Atheism”</a:t>
            </a:r>
          </a:p>
        </p:txBody>
      </p:sp>
      <p:sp>
        <p:nvSpPr>
          <p:cNvPr id="3" name="TextBox 2"/>
          <p:cNvSpPr txBox="1"/>
          <p:nvPr/>
        </p:nvSpPr>
        <p:spPr>
          <a:xfrm>
            <a:off x="76200" y="1322457"/>
            <a:ext cx="8991600" cy="47859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Although atheism, belief in the non-existence of any deity, has been present throughout history, the “new atheism” has specific characteristics …</a:t>
            </a:r>
          </a:p>
          <a:p>
            <a:pPr marL="285750" indent="-285750">
              <a:spcAft>
                <a:spcPts val="600"/>
              </a:spcAft>
              <a:buFont typeface="Arial" panose="020B0604020202020204" pitchFamily="34" charset="0"/>
              <a:buChar char="•"/>
            </a:pPr>
            <a:r>
              <a:rPr lang="en-GB" sz="2000" dirty="0"/>
              <a:t>Intolerance of religious belief. Unlike the many atheists who accept both the importance of faith for other people and its tenability, the more extreme amongst new atheists argue that faith is nonsensical and that religion is a malign influence that should be opposed.</a:t>
            </a:r>
          </a:p>
          <a:p>
            <a:pPr marL="285750" indent="-285750">
              <a:spcAft>
                <a:spcPts val="600"/>
              </a:spcAft>
              <a:buFont typeface="Arial" panose="020B0604020202020204" pitchFamily="34" charset="0"/>
              <a:buChar char="•"/>
            </a:pPr>
            <a:r>
              <a:rPr lang="en-GB" sz="2000" dirty="0"/>
              <a:t>Appeal to scientific evidence to justify belief in the non-existence of any deity.</a:t>
            </a:r>
          </a:p>
          <a:p>
            <a:pPr marL="285750" indent="-285750">
              <a:spcAft>
                <a:spcPts val="600"/>
              </a:spcAft>
              <a:buFont typeface="Arial" panose="020B0604020202020204" pitchFamily="34" charset="0"/>
              <a:buChar char="•"/>
            </a:pPr>
            <a:r>
              <a:rPr lang="en-GB" sz="2000" dirty="0"/>
              <a:t>Sometimes, but not always, goes as far as to claim that science doesn’t just allow the non-existence of God (</a:t>
            </a:r>
            <a:r>
              <a:rPr lang="en-GB" sz="2000" i="1" dirty="0"/>
              <a:t>i.e., </a:t>
            </a:r>
            <a:r>
              <a:rPr lang="en-GB" sz="2000" dirty="0"/>
              <a:t>essentially neutral regarding religious belief), but requires no deity to exist (</a:t>
            </a:r>
            <a:r>
              <a:rPr lang="en-GB" sz="2000" i="1" dirty="0"/>
              <a:t>i.e., </a:t>
            </a:r>
            <a:r>
              <a:rPr lang="en-GB" sz="2000" dirty="0"/>
              <a:t>essentially atheistic), taking to extremes the arguments made in Dawkins’ </a:t>
            </a:r>
            <a:r>
              <a:rPr lang="en-GB" sz="2000" i="1" dirty="0"/>
              <a:t>The Blind Watchmaker</a:t>
            </a:r>
            <a:r>
              <a:rPr lang="en-GB" sz="2000" dirty="0"/>
              <a:t>.</a:t>
            </a:r>
          </a:p>
          <a:p>
            <a:pPr marL="285750" indent="-285750">
              <a:spcAft>
                <a:spcPts val="600"/>
              </a:spcAft>
              <a:buFont typeface="Arial" panose="020B0604020202020204" pitchFamily="34" charset="0"/>
              <a:buChar char="•"/>
            </a:pPr>
            <a:r>
              <a:rPr lang="en-GB" sz="2000" dirty="0"/>
              <a:t>Requires that the existence of God is a scientific hypothesis (that can be refuted from observational evidence – discussed in next lecture).</a:t>
            </a:r>
          </a:p>
          <a:p>
            <a:pPr marL="285750" indent="-285750">
              <a:spcAft>
                <a:spcPts val="600"/>
              </a:spcAft>
              <a:buFont typeface="Arial" panose="020B0604020202020204" pitchFamily="34" charset="0"/>
              <a:buChar char="•"/>
            </a:pPr>
            <a:r>
              <a:rPr lang="en-GB" sz="2000" dirty="0"/>
              <a:t>Sometimes considered to be atheistic fundamentalism.</a:t>
            </a:r>
          </a:p>
        </p:txBody>
      </p:sp>
    </p:spTree>
    <p:extLst>
      <p:ext uri="{BB962C8B-B14F-4D97-AF65-F5344CB8AC3E}">
        <p14:creationId xmlns:p14="http://schemas.microsoft.com/office/powerpoint/2010/main" val="39008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The </a:t>
            </a:r>
            <a:r>
              <a:rPr lang="en-GB" sz="2400" b="1" dirty="0" smtClean="0"/>
              <a:t>New Atheism’s </a:t>
            </a:r>
            <a:r>
              <a:rPr lang="en-GB" sz="2400" b="1" dirty="0" smtClean="0">
                <a:solidFill>
                  <a:srgbClr val="FF99FF"/>
                </a:solidFill>
              </a:rPr>
              <a:t>Invisible Pink Unicorn</a:t>
            </a:r>
            <a:endParaRPr lang="en-GB" sz="2400" b="1" dirty="0">
              <a:solidFill>
                <a:srgbClr val="FF99FF"/>
              </a:solidFill>
            </a:endParaRPr>
          </a:p>
        </p:txBody>
      </p:sp>
      <p:sp>
        <p:nvSpPr>
          <p:cNvPr id="3" name="TextBox 2"/>
          <p:cNvSpPr txBox="1"/>
          <p:nvPr/>
        </p:nvSpPr>
        <p:spPr>
          <a:xfrm>
            <a:off x="76200" y="1322457"/>
            <a:ext cx="8991600" cy="10156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smtClean="0"/>
              <a:t>The </a:t>
            </a:r>
            <a:r>
              <a:rPr lang="en-GB" sz="2000" i="1" dirty="0" smtClean="0"/>
              <a:t>invisible pink unicorn </a:t>
            </a:r>
            <a:r>
              <a:rPr lang="en-GB" sz="2000" dirty="0" smtClean="0"/>
              <a:t>is an intellectual device intended to ridicule religious belief, the implication being that belief in God is logically equivalent to belief in an [implied to be patently ridiculous] invisible pink unicorn.</a:t>
            </a:r>
            <a:endParaRPr lang="en-GB" sz="2000" dirty="0"/>
          </a:p>
        </p:txBody>
      </p:sp>
      <p:pic>
        <p:nvPicPr>
          <p:cNvPr id="1026" name="Picture 2" descr="https://upload.wikimedia.org/wikipedia/commons/thumb/4/49/Invisible_Pink_Unicorn.svg/1280px-Invisible_Pink_Unicor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376220"/>
            <a:ext cx="482210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76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What </a:t>
            </a:r>
            <a:r>
              <a:rPr lang="en-GB" sz="2400" b="1" strike="dblStrike" dirty="0"/>
              <a:t>Don’t</a:t>
            </a:r>
            <a:r>
              <a:rPr lang="en-GB" sz="2400" b="1" dirty="0"/>
              <a:t> </a:t>
            </a:r>
            <a:r>
              <a:rPr lang="en-GB" sz="2400" b="1" dirty="0">
                <a:solidFill>
                  <a:srgbClr val="FF0000"/>
                </a:solidFill>
              </a:rPr>
              <a:t>Do </a:t>
            </a:r>
            <a:r>
              <a:rPr lang="en-GB" sz="2400" b="1" dirty="0"/>
              <a:t>Atheists Believe?</a:t>
            </a:r>
          </a:p>
        </p:txBody>
      </p:sp>
      <p:sp>
        <p:nvSpPr>
          <p:cNvPr id="3" name="TextBox 2"/>
          <p:cNvSpPr txBox="1"/>
          <p:nvPr/>
        </p:nvSpPr>
        <p:spPr>
          <a:xfrm>
            <a:off x="76200" y="1322457"/>
            <a:ext cx="8991600" cy="47705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t>Atheists are typically defined by what they </a:t>
            </a:r>
            <a:r>
              <a:rPr lang="en-GB" sz="2400" dirty="0">
                <a:solidFill>
                  <a:srgbClr val="FF0000"/>
                </a:solidFill>
              </a:rPr>
              <a:t>don’t </a:t>
            </a:r>
            <a:r>
              <a:rPr lang="en-GB" sz="2400" dirty="0"/>
              <a:t>believe.</a:t>
            </a:r>
          </a:p>
          <a:p>
            <a:pPr marL="285750" indent="-285750">
              <a:spcAft>
                <a:spcPts val="600"/>
              </a:spcAft>
              <a:buFont typeface="Arial" panose="020B0604020202020204" pitchFamily="34" charset="0"/>
              <a:buChar char="•"/>
            </a:pPr>
            <a:r>
              <a:rPr lang="en-GB" sz="2400" dirty="0"/>
              <a:t>That doesn’t imply that all atheists believe exactly the same things: </a:t>
            </a:r>
            <a:r>
              <a:rPr lang="en-GB" sz="2400" dirty="0">
                <a:solidFill>
                  <a:srgbClr val="0000CC"/>
                </a:solidFill>
              </a:rPr>
              <a:t>“The only common thread that ties all atheists together is a lack of belief in gods ... atheists do not have a common belief system”</a:t>
            </a:r>
            <a:r>
              <a:rPr lang="en-GB" sz="2400" dirty="0"/>
              <a:t> (</a:t>
            </a:r>
            <a:r>
              <a:rPr lang="en-GB" sz="2400" i="1" dirty="0"/>
              <a:t>American Atheists</a:t>
            </a:r>
            <a:r>
              <a:rPr lang="en-GB" sz="2400" dirty="0"/>
              <a:t> web site).</a:t>
            </a:r>
          </a:p>
          <a:p>
            <a:pPr marL="285750" indent="-285750">
              <a:spcAft>
                <a:spcPts val="600"/>
              </a:spcAft>
              <a:buFont typeface="Arial" panose="020B0604020202020204" pitchFamily="34" charset="0"/>
              <a:buChar char="•"/>
            </a:pPr>
            <a:r>
              <a:rPr lang="en-GB" sz="2400" dirty="0"/>
              <a:t>It would be interesting to discover the range of atheist views on questions like “Why is there a Universe at all”, or more modern hypothetical questions like “Are we part of a multiverse”, and “Is our universe an aliens’ scientific experiment”, or even “Is our world a computer simulation?”  </a:t>
            </a:r>
          </a:p>
          <a:p>
            <a:pPr marL="285750" indent="-285750">
              <a:spcAft>
                <a:spcPts val="600"/>
              </a:spcAft>
              <a:buFont typeface="Arial" panose="020B0604020202020204" pitchFamily="34" charset="0"/>
              <a:buChar char="•"/>
            </a:pPr>
            <a:r>
              <a:rPr lang="en-GB" sz="2400" dirty="0"/>
              <a:t>Some of these are discussed in the next lecture.</a:t>
            </a:r>
          </a:p>
          <a:p>
            <a:pPr marL="285750" indent="-285750">
              <a:spcAft>
                <a:spcPts val="6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3908561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err="1"/>
              <a:t>Tweedle</a:t>
            </a:r>
            <a:r>
              <a:rPr lang="en-GB" sz="2400" b="1" dirty="0"/>
              <a:t>-creationist and </a:t>
            </a:r>
            <a:r>
              <a:rPr lang="en-GB" sz="2400" b="1" dirty="0" err="1"/>
              <a:t>Tweedle</a:t>
            </a:r>
            <a:r>
              <a:rPr lang="en-GB" sz="2400" b="1" dirty="0"/>
              <a:t>-atheist have their battle</a:t>
            </a:r>
          </a:p>
        </p:txBody>
      </p:sp>
      <p:sp>
        <p:nvSpPr>
          <p:cNvPr id="4" name="TextBox 3"/>
          <p:cNvSpPr txBox="1"/>
          <p:nvPr/>
        </p:nvSpPr>
        <p:spPr>
          <a:xfrm>
            <a:off x="5105400" y="1676400"/>
            <a:ext cx="4038600" cy="1015663"/>
          </a:xfrm>
          <a:prstGeom prst="rect">
            <a:avLst/>
          </a:prstGeom>
          <a:noFill/>
        </p:spPr>
        <p:txBody>
          <a:bodyPr wrap="square" rtlCol="0">
            <a:spAutoFit/>
          </a:bodyPr>
          <a:lstStyle/>
          <a:p>
            <a:r>
              <a:rPr lang="en-GB" sz="2000" dirty="0"/>
              <a:t>The creationist fundamentalists and the new atheists make attractive opponents for one another.</a:t>
            </a:r>
          </a:p>
        </p:txBody>
      </p:sp>
      <p:sp>
        <p:nvSpPr>
          <p:cNvPr id="5" name="TextBox 4"/>
          <p:cNvSpPr txBox="1"/>
          <p:nvPr/>
        </p:nvSpPr>
        <p:spPr>
          <a:xfrm>
            <a:off x="304800" y="3886200"/>
            <a:ext cx="8382000" cy="23237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For the new atheists, the most extreme creationists make suitable “</a:t>
            </a:r>
            <a:r>
              <a:rPr lang="en-GB" sz="2000" i="1" dirty="0"/>
              <a:t>straw men</a:t>
            </a:r>
            <a:r>
              <a:rPr lang="en-GB" sz="2000" dirty="0"/>
              <a:t>”, whose arguments can be easily refuted by reference to science. Having defeated them, the atheists may claim to have “</a:t>
            </a:r>
            <a:r>
              <a:rPr lang="en-GB" sz="2000" i="1" dirty="0"/>
              <a:t>disproved religion</a:t>
            </a:r>
            <a:r>
              <a:rPr lang="en-GB" sz="2000" dirty="0"/>
              <a:t>”.</a:t>
            </a:r>
          </a:p>
          <a:p>
            <a:pPr marL="285750" lvl="0" indent="-285750">
              <a:buFont typeface="Arial" panose="020B0604020202020204" pitchFamily="34" charset="0"/>
              <a:buChar char="•"/>
            </a:pPr>
            <a:r>
              <a:rPr lang="en-GB" sz="2000" dirty="0"/>
              <a:t>For the religious fundamentalists, tackling the most extreme atheists as opponents allows them to present the debate in a black-and-white and conflict-centric way as </a:t>
            </a:r>
            <a:r>
              <a:rPr lang="en-GB" sz="2000" i="1" dirty="0"/>
              <a:t>Good v. Evil</a:t>
            </a:r>
            <a:r>
              <a:rPr lang="en-GB" sz="2000" dirty="0"/>
              <a:t>, </a:t>
            </a:r>
            <a:r>
              <a:rPr lang="en-GB" sz="2000" i="1" dirty="0"/>
              <a:t>God v. Satan</a:t>
            </a:r>
            <a:r>
              <a:rPr lang="en-GB" sz="2000" dirty="0"/>
              <a:t> or </a:t>
            </a:r>
            <a:r>
              <a:rPr lang="en-GB" sz="2000" i="1" dirty="0"/>
              <a:t>Gospel Truth v. Secular Falsehood</a:t>
            </a:r>
            <a:r>
              <a:rPr lang="en-GB" sz="2000" dirty="0"/>
              <a:t>, without having to consider any middle ground.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19200"/>
            <a:ext cx="5158673" cy="2590800"/>
          </a:xfrm>
          <a:prstGeom prst="rect">
            <a:avLst/>
          </a:prstGeom>
        </p:spPr>
      </p:pic>
    </p:spTree>
    <p:extLst>
      <p:ext uri="{BB962C8B-B14F-4D97-AF65-F5344CB8AC3E}">
        <p14:creationId xmlns:p14="http://schemas.microsoft.com/office/powerpoint/2010/main" val="4137066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8229600" cy="1143000"/>
          </a:xfrm>
        </p:spPr>
        <p:txBody>
          <a:bodyPr>
            <a:normAutofit/>
          </a:bodyPr>
          <a:lstStyle/>
          <a:p>
            <a:r>
              <a:rPr lang="en-GB" sz="2400" b="1" dirty="0"/>
              <a:t>But is their war just a sideshow?</a:t>
            </a:r>
          </a:p>
        </p:txBody>
      </p:sp>
      <p:sp>
        <p:nvSpPr>
          <p:cNvPr id="3" name="TextBox 2"/>
          <p:cNvSpPr txBox="1"/>
          <p:nvPr/>
        </p:nvSpPr>
        <p:spPr>
          <a:xfrm>
            <a:off x="152400" y="1676400"/>
            <a:ext cx="8690776"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t>It is entirely obvious that religious and atheist fundamentalists will disagree with one another.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But perhaps creationist fundamentalists are not representative of reasonable, educated believers of any religion?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And perhaps the new atheists’ claim that science disproves the existence of a deity is not representative of most scientists’ understanding of science</a:t>
            </a:r>
            <a:r>
              <a:rPr lang="en-GB" sz="2000" dirty="0" smtClean="0"/>
              <a:t>?</a:t>
            </a:r>
            <a:endParaRPr lang="en-GB" dirty="0"/>
          </a:p>
        </p:txBody>
      </p:sp>
    </p:spTree>
    <p:extLst>
      <p:ext uri="{BB962C8B-B14F-4D97-AF65-F5344CB8AC3E}">
        <p14:creationId xmlns:p14="http://schemas.microsoft.com/office/powerpoint/2010/main" val="21708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1. A Caricature of Conflict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69" y="1981200"/>
            <a:ext cx="3644445" cy="3530159"/>
          </a:xfrm>
          <a:prstGeom prst="rect">
            <a:avLst/>
          </a:prstGeom>
        </p:spPr>
      </p:pic>
    </p:spTree>
    <p:extLst>
      <p:ext uri="{BB962C8B-B14F-4D97-AF65-F5344CB8AC3E}">
        <p14:creationId xmlns:p14="http://schemas.microsoft.com/office/powerpoint/2010/main" val="3451928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Image result for science religion word c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45859"/>
            <a:ext cx="8229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a:bodyPr>
          <a:lstStyle/>
          <a:p>
            <a:r>
              <a:rPr lang="en-GB" sz="3200" b="1" dirty="0" smtClean="0"/>
              <a:t>Simple Summary</a:t>
            </a:r>
            <a:endParaRPr lang="en-GB" sz="3200" b="1" dirty="0"/>
          </a:p>
        </p:txBody>
      </p:sp>
      <p:pic>
        <p:nvPicPr>
          <p:cNvPr id="2052" name="Picture 4" descr="Image result for science religion word 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124200"/>
            <a:ext cx="3291840" cy="23774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23489" y="1143000"/>
            <a:ext cx="2749086" cy="646331"/>
          </a:xfrm>
          <a:prstGeom prst="rect">
            <a:avLst/>
          </a:prstGeom>
          <a:solidFill>
            <a:srgbClr val="FFFF00"/>
          </a:solidFill>
        </p:spPr>
        <p:txBody>
          <a:bodyPr wrap="none" rtlCol="0">
            <a:spAutoFit/>
          </a:bodyPr>
          <a:lstStyle/>
          <a:p>
            <a:r>
              <a:rPr lang="en-GB" sz="3600" b="1" dirty="0" smtClean="0"/>
              <a:t>New Atheism</a:t>
            </a:r>
            <a:endParaRPr lang="en-GB" sz="3600" b="1" dirty="0"/>
          </a:p>
        </p:txBody>
      </p:sp>
      <p:sp>
        <p:nvSpPr>
          <p:cNvPr id="7" name="TextBox 6"/>
          <p:cNvSpPr txBox="1"/>
          <p:nvPr/>
        </p:nvSpPr>
        <p:spPr>
          <a:xfrm>
            <a:off x="0" y="1090193"/>
            <a:ext cx="3391506" cy="1200329"/>
          </a:xfrm>
          <a:prstGeom prst="rect">
            <a:avLst/>
          </a:prstGeom>
          <a:solidFill>
            <a:srgbClr val="FFFF00"/>
          </a:solidFill>
        </p:spPr>
        <p:txBody>
          <a:bodyPr wrap="none" rtlCol="0">
            <a:spAutoFit/>
          </a:bodyPr>
          <a:lstStyle/>
          <a:p>
            <a:r>
              <a:rPr lang="en-GB" sz="3600" b="1" dirty="0" smtClean="0"/>
              <a:t>Religious </a:t>
            </a:r>
          </a:p>
          <a:p>
            <a:r>
              <a:rPr lang="en-GB" sz="3600" b="1" dirty="0" smtClean="0"/>
              <a:t>Fundamentalism</a:t>
            </a:r>
            <a:endParaRPr lang="en-GB" sz="3600" b="1" dirty="0"/>
          </a:p>
        </p:txBody>
      </p:sp>
      <p:sp>
        <p:nvSpPr>
          <p:cNvPr id="8" name="TextBox 7"/>
          <p:cNvSpPr txBox="1"/>
          <p:nvPr/>
        </p:nvSpPr>
        <p:spPr>
          <a:xfrm>
            <a:off x="0" y="5642964"/>
            <a:ext cx="2081788" cy="1200329"/>
          </a:xfrm>
          <a:prstGeom prst="rect">
            <a:avLst/>
          </a:prstGeom>
          <a:solidFill>
            <a:srgbClr val="FFFF00"/>
          </a:solidFill>
        </p:spPr>
        <p:txBody>
          <a:bodyPr wrap="none" rtlCol="0">
            <a:spAutoFit/>
          </a:bodyPr>
          <a:lstStyle/>
          <a:p>
            <a:r>
              <a:rPr lang="en-GB" sz="3600" b="1" dirty="0" smtClean="0"/>
              <a:t>Moderate</a:t>
            </a:r>
          </a:p>
          <a:p>
            <a:r>
              <a:rPr lang="en-GB" sz="3600" b="1" dirty="0" smtClean="0"/>
              <a:t>Religion</a:t>
            </a:r>
            <a:endParaRPr lang="en-GB" sz="3600" b="1" dirty="0"/>
          </a:p>
        </p:txBody>
      </p:sp>
      <p:sp>
        <p:nvSpPr>
          <p:cNvPr id="4" name="Rectangle 3"/>
          <p:cNvSpPr/>
          <p:nvPr/>
        </p:nvSpPr>
        <p:spPr>
          <a:xfrm>
            <a:off x="7526249" y="6029332"/>
            <a:ext cx="1617751" cy="646331"/>
          </a:xfrm>
          <a:prstGeom prst="rect">
            <a:avLst/>
          </a:prstGeom>
          <a:solidFill>
            <a:srgbClr val="FFFF00"/>
          </a:solidFill>
        </p:spPr>
        <p:txBody>
          <a:bodyPr wrap="none">
            <a:spAutoFit/>
          </a:bodyPr>
          <a:lstStyle/>
          <a:p>
            <a:r>
              <a:rPr lang="en-GB" sz="3600" b="1" dirty="0" smtClean="0"/>
              <a:t>Science</a:t>
            </a:r>
            <a:endParaRPr lang="en-GB" sz="3600" b="1" dirty="0"/>
          </a:p>
        </p:txBody>
      </p:sp>
      <p:sp>
        <p:nvSpPr>
          <p:cNvPr id="15" name="TextBox 14"/>
          <p:cNvSpPr txBox="1"/>
          <p:nvPr/>
        </p:nvSpPr>
        <p:spPr>
          <a:xfrm>
            <a:off x="2675281" y="3447365"/>
            <a:ext cx="4098238" cy="646331"/>
          </a:xfrm>
          <a:prstGeom prst="rect">
            <a:avLst/>
          </a:prstGeom>
          <a:solidFill>
            <a:srgbClr val="FFFF00"/>
          </a:solidFill>
        </p:spPr>
        <p:txBody>
          <a:bodyPr wrap="none" rtlCol="0">
            <a:spAutoFit/>
          </a:bodyPr>
          <a:lstStyle/>
          <a:p>
            <a:r>
              <a:rPr lang="en-GB" sz="3600" b="1" dirty="0" smtClean="0"/>
              <a:t>Intellectual Territory</a:t>
            </a:r>
            <a:endParaRPr lang="en-GB" sz="3600" b="1" dirty="0"/>
          </a:p>
        </p:txBody>
      </p:sp>
    </p:spTree>
    <p:extLst>
      <p:ext uri="{BB962C8B-B14F-4D97-AF65-F5344CB8AC3E}">
        <p14:creationId xmlns:p14="http://schemas.microsoft.com/office/powerpoint/2010/main" val="275178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3200" b="1" dirty="0" smtClean="0"/>
              <a:t>Simple Summary</a:t>
            </a:r>
            <a:endParaRPr lang="en-GB" sz="3200" b="1" dirty="0"/>
          </a:p>
        </p:txBody>
      </p:sp>
      <p:pic>
        <p:nvPicPr>
          <p:cNvPr id="2052" name="Picture 4" descr="Image result for science religion word c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124200"/>
            <a:ext cx="329184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cience religion word 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45859"/>
            <a:ext cx="8229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23489" y="1143000"/>
            <a:ext cx="2749086" cy="646331"/>
          </a:xfrm>
          <a:prstGeom prst="rect">
            <a:avLst/>
          </a:prstGeom>
          <a:solidFill>
            <a:srgbClr val="FFFF00"/>
          </a:solidFill>
        </p:spPr>
        <p:txBody>
          <a:bodyPr wrap="none" rtlCol="0">
            <a:spAutoFit/>
          </a:bodyPr>
          <a:lstStyle/>
          <a:p>
            <a:r>
              <a:rPr lang="en-GB" sz="3600" b="1" dirty="0" smtClean="0"/>
              <a:t>New Atheism</a:t>
            </a:r>
            <a:endParaRPr lang="en-GB" sz="3600" b="1" dirty="0"/>
          </a:p>
        </p:txBody>
      </p:sp>
      <p:sp>
        <p:nvSpPr>
          <p:cNvPr id="7" name="TextBox 6"/>
          <p:cNvSpPr txBox="1"/>
          <p:nvPr/>
        </p:nvSpPr>
        <p:spPr>
          <a:xfrm>
            <a:off x="0" y="1090193"/>
            <a:ext cx="3391506" cy="1200329"/>
          </a:xfrm>
          <a:prstGeom prst="rect">
            <a:avLst/>
          </a:prstGeom>
          <a:solidFill>
            <a:srgbClr val="FFFF00"/>
          </a:solidFill>
        </p:spPr>
        <p:txBody>
          <a:bodyPr wrap="none" rtlCol="0">
            <a:spAutoFit/>
          </a:bodyPr>
          <a:lstStyle/>
          <a:p>
            <a:r>
              <a:rPr lang="en-GB" sz="3600" b="1" dirty="0" smtClean="0"/>
              <a:t>Religious </a:t>
            </a:r>
          </a:p>
          <a:p>
            <a:r>
              <a:rPr lang="en-GB" sz="3600" b="1" dirty="0" smtClean="0"/>
              <a:t>Fundamentalism</a:t>
            </a:r>
            <a:endParaRPr lang="en-GB" sz="3600" b="1" dirty="0"/>
          </a:p>
        </p:txBody>
      </p:sp>
      <p:sp>
        <p:nvSpPr>
          <p:cNvPr id="8" name="TextBox 7"/>
          <p:cNvSpPr txBox="1"/>
          <p:nvPr/>
        </p:nvSpPr>
        <p:spPr>
          <a:xfrm>
            <a:off x="0" y="5642964"/>
            <a:ext cx="2081788" cy="1200329"/>
          </a:xfrm>
          <a:prstGeom prst="rect">
            <a:avLst/>
          </a:prstGeom>
          <a:solidFill>
            <a:srgbClr val="FFFF00"/>
          </a:solidFill>
        </p:spPr>
        <p:txBody>
          <a:bodyPr wrap="none" rtlCol="0">
            <a:spAutoFit/>
          </a:bodyPr>
          <a:lstStyle/>
          <a:p>
            <a:r>
              <a:rPr lang="en-GB" sz="3600" b="1" dirty="0" smtClean="0"/>
              <a:t>Moderate</a:t>
            </a:r>
          </a:p>
          <a:p>
            <a:r>
              <a:rPr lang="en-GB" sz="3600" b="1" dirty="0" smtClean="0"/>
              <a:t>Religion</a:t>
            </a:r>
            <a:endParaRPr lang="en-GB" sz="3600" b="1" dirty="0"/>
          </a:p>
        </p:txBody>
      </p:sp>
      <p:sp>
        <p:nvSpPr>
          <p:cNvPr id="4" name="Rectangle 3"/>
          <p:cNvSpPr/>
          <p:nvPr/>
        </p:nvSpPr>
        <p:spPr>
          <a:xfrm>
            <a:off x="7526249" y="6029332"/>
            <a:ext cx="1617751" cy="646331"/>
          </a:xfrm>
          <a:prstGeom prst="rect">
            <a:avLst/>
          </a:prstGeom>
          <a:solidFill>
            <a:srgbClr val="FFFF00"/>
          </a:solidFill>
        </p:spPr>
        <p:txBody>
          <a:bodyPr wrap="none">
            <a:spAutoFit/>
          </a:bodyPr>
          <a:lstStyle/>
          <a:p>
            <a:r>
              <a:rPr lang="en-GB" sz="3600" b="1" dirty="0" smtClean="0"/>
              <a:t>Science</a:t>
            </a:r>
            <a:endParaRPr lang="en-GB" sz="3600" b="1" dirty="0"/>
          </a:p>
        </p:txBody>
      </p:sp>
      <p:sp>
        <p:nvSpPr>
          <p:cNvPr id="5" name="Left-Right Arrow 4"/>
          <p:cNvSpPr/>
          <p:nvPr/>
        </p:nvSpPr>
        <p:spPr>
          <a:xfrm>
            <a:off x="3391506" y="1090193"/>
            <a:ext cx="3031982" cy="932765"/>
          </a:xfrm>
          <a:prstGeom prst="leftRightArrow">
            <a:avLst/>
          </a:prstGeom>
          <a:solidFill>
            <a:srgbClr val="FF0000"/>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Conflict</a:t>
            </a:r>
            <a:endParaRPr lang="en-GB" sz="2400" dirty="0"/>
          </a:p>
        </p:txBody>
      </p:sp>
      <p:sp>
        <p:nvSpPr>
          <p:cNvPr id="11" name="Left-Right Arrow 10"/>
          <p:cNvSpPr/>
          <p:nvPr/>
        </p:nvSpPr>
        <p:spPr>
          <a:xfrm>
            <a:off x="2209800" y="3581400"/>
            <a:ext cx="5943600" cy="1219200"/>
          </a:xfrm>
          <a:prstGeom prst="leftRightArrow">
            <a:avLst/>
          </a:prstGeom>
          <a:solidFill>
            <a:srgbClr val="FF0000"/>
          </a:solidFill>
          <a:ln>
            <a:solidFill>
              <a:srgbClr val="FF99FF"/>
            </a:solidFill>
          </a:ln>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Conflict</a:t>
            </a:r>
            <a:endParaRPr lang="en-GB" sz="2400" dirty="0"/>
          </a:p>
        </p:txBody>
      </p:sp>
      <p:sp>
        <p:nvSpPr>
          <p:cNvPr id="12" name="Left-Right Arrow 11"/>
          <p:cNvSpPr/>
          <p:nvPr/>
        </p:nvSpPr>
        <p:spPr>
          <a:xfrm>
            <a:off x="1295400" y="3124200"/>
            <a:ext cx="5943600" cy="1219200"/>
          </a:xfrm>
          <a:prstGeom prst="leftRightArrow">
            <a:avLst/>
          </a:prstGeom>
          <a:solidFill>
            <a:srgbClr val="FF0000"/>
          </a:solidFill>
          <a:ln>
            <a:solidFill>
              <a:srgbClr val="FF99FF"/>
            </a:solid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Conflict</a:t>
            </a:r>
            <a:endParaRPr lang="en-GB" sz="2400" dirty="0"/>
          </a:p>
        </p:txBody>
      </p:sp>
      <p:sp>
        <p:nvSpPr>
          <p:cNvPr id="13" name="Left-Right Arrow 12"/>
          <p:cNvSpPr/>
          <p:nvPr/>
        </p:nvSpPr>
        <p:spPr>
          <a:xfrm>
            <a:off x="2081788" y="5776745"/>
            <a:ext cx="5385812" cy="932765"/>
          </a:xfrm>
          <a:prstGeom prst="lef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No conflict</a:t>
            </a:r>
            <a:endParaRPr lang="en-GB" sz="2400" dirty="0"/>
          </a:p>
        </p:txBody>
      </p:sp>
    </p:spTree>
    <p:extLst>
      <p:ext uri="{BB962C8B-B14F-4D97-AF65-F5344CB8AC3E}">
        <p14:creationId xmlns:p14="http://schemas.microsoft.com/office/powerpoint/2010/main" val="3241008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8229600" cy="1143000"/>
          </a:xfrm>
        </p:spPr>
        <p:txBody>
          <a:bodyPr>
            <a:normAutofit/>
          </a:bodyPr>
          <a:lstStyle/>
          <a:p>
            <a:r>
              <a:rPr lang="en-GB" sz="2400" b="1" dirty="0"/>
              <a:t>But is their war just a sideshow?</a:t>
            </a:r>
          </a:p>
        </p:txBody>
      </p:sp>
      <p:sp>
        <p:nvSpPr>
          <p:cNvPr id="3" name="TextBox 2"/>
          <p:cNvSpPr txBox="1"/>
          <p:nvPr/>
        </p:nvSpPr>
        <p:spPr>
          <a:xfrm>
            <a:off x="152400" y="1676400"/>
            <a:ext cx="8690776" cy="3754874"/>
          </a:xfrm>
          <a:prstGeom prst="rect">
            <a:avLst/>
          </a:prstGeom>
          <a:noFill/>
        </p:spPr>
        <p:txBody>
          <a:bodyPr wrap="square" rtlCol="0">
            <a:spAutoFit/>
          </a:bodyPr>
          <a:lstStyle/>
          <a:p>
            <a:pPr marL="285750" indent="-285750">
              <a:buFont typeface="Arial" panose="020B0604020202020204" pitchFamily="34" charset="0"/>
              <a:buChar char="•"/>
            </a:pPr>
            <a:r>
              <a:rPr lang="en-GB" sz="2000" dirty="0"/>
              <a:t>It is entirely obvious that religious and atheist fundamentalists will disagree with one another.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But perhaps creationist fundamentalists are not representative of reasonable, educated believers of any religion?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And perhaps the new atheists’ claim that science disproves the existence of a deity is not representative of most scientists’ understanding of science?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Does history suggest that there is still a possibility of a meaningful dialogue between science and religion?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443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2. The Rise of Science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08" y="1219200"/>
            <a:ext cx="7164000" cy="5373000"/>
          </a:xfrm>
          <a:prstGeom prst="rect">
            <a:avLst/>
          </a:prstGeom>
        </p:spPr>
      </p:pic>
    </p:spTree>
    <p:extLst>
      <p:ext uri="{BB962C8B-B14F-4D97-AF65-F5344CB8AC3E}">
        <p14:creationId xmlns:p14="http://schemas.microsoft.com/office/powerpoint/2010/main" val="3329636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A very brief history of science</a:t>
            </a:r>
          </a:p>
        </p:txBody>
      </p:sp>
      <p:sp>
        <p:nvSpPr>
          <p:cNvPr id="3" name="TextBox 2"/>
          <p:cNvSpPr txBox="1"/>
          <p:nvPr/>
        </p:nvSpPr>
        <p:spPr>
          <a:xfrm>
            <a:off x="152400" y="1246973"/>
            <a:ext cx="8915400"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a:t>There was some recognisable science in ancient Greece, both in mathematics and also for instance in </a:t>
            </a:r>
            <a:r>
              <a:rPr lang="en-GB" sz="2000" dirty="0" err="1"/>
              <a:t>Erastosthenes</a:t>
            </a:r>
            <a:r>
              <a:rPr lang="en-GB" sz="2000" dirty="0"/>
              <a:t>’ feat of calculating the circumference of the (round!) Earth in about 240BC.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Science developed substantially in Europe from about the 15</a:t>
            </a:r>
            <a:r>
              <a:rPr lang="en-GB" sz="2000" baseline="30000" dirty="0"/>
              <a:t>th</a:t>
            </a:r>
            <a:r>
              <a:rPr lang="en-GB" sz="2000" dirty="0"/>
              <a:t> century onwards. Most scientists at this time were religious believers who saw no conflict between their theology and their science. Scientists such as Isaac Newton (1642-1727) and Robert Boyle (1627-1691) saw their scientific work as an exploration of how God reveals himself in nature.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1543, Nicolaus Copernicus published </a:t>
            </a:r>
            <a:r>
              <a:rPr lang="en-GB" sz="2000" i="1" dirty="0"/>
              <a:t>De </a:t>
            </a:r>
            <a:r>
              <a:rPr lang="en-GB" sz="2000" i="1" dirty="0" err="1"/>
              <a:t>revolutionibus</a:t>
            </a:r>
            <a:r>
              <a:rPr lang="en-GB" sz="2000" i="1" dirty="0"/>
              <a:t> </a:t>
            </a:r>
            <a:r>
              <a:rPr lang="en-GB" sz="2000" i="1" dirty="0" err="1"/>
              <a:t>orbium</a:t>
            </a:r>
            <a:r>
              <a:rPr lang="en-GB" sz="2000" i="1" dirty="0"/>
              <a:t> </a:t>
            </a:r>
            <a:r>
              <a:rPr lang="en-GB" sz="2000" i="1" dirty="0" err="1"/>
              <a:t>coelestium</a:t>
            </a:r>
            <a:r>
              <a:rPr lang="en-GB" sz="2000" dirty="0"/>
              <a:t>. In this book he championed the revolutionary idea that the Earth and planets orbit the sun (he actually knew that the idea went back at least to the Greek Aristarchus of Samos in ~270BC).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At this time, Christian and Jewish scholars generally viewed the Bible as endorsing a geocentric universe with a fixed Earth.</a:t>
            </a:r>
          </a:p>
        </p:txBody>
      </p:sp>
    </p:spTree>
    <p:extLst>
      <p:ext uri="{BB962C8B-B14F-4D97-AF65-F5344CB8AC3E}">
        <p14:creationId xmlns:p14="http://schemas.microsoft.com/office/powerpoint/2010/main" val="300075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
            <a:ext cx="8077200" cy="707136"/>
          </a:xfrm>
        </p:spPr>
        <p:txBody>
          <a:bodyPr>
            <a:noAutofit/>
          </a:bodyPr>
          <a:lstStyle/>
          <a:p>
            <a:r>
              <a:rPr lang="en-GB" sz="2400" b="1" dirty="0" smtClean="0"/>
              <a:t>The Geocentric Model Required Complex Epicycles </a:t>
            </a:r>
            <a:endParaRPr lang="en-GB"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940" y="652282"/>
            <a:ext cx="5845563" cy="574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6436862"/>
            <a:ext cx="7370031" cy="369332"/>
          </a:xfrm>
          <a:prstGeom prst="rect">
            <a:avLst/>
          </a:prstGeom>
          <a:noFill/>
        </p:spPr>
        <p:txBody>
          <a:bodyPr wrap="none" rtlCol="0">
            <a:spAutoFit/>
          </a:bodyPr>
          <a:lstStyle/>
          <a:p>
            <a:r>
              <a:rPr lang="en-GB" dirty="0" smtClean="0"/>
              <a:t>Without epicycles, the match to astronomical observations was absurdly bad.</a:t>
            </a:r>
            <a:endParaRPr lang="en-GB" dirty="0"/>
          </a:p>
        </p:txBody>
      </p:sp>
    </p:spTree>
    <p:extLst>
      <p:ext uri="{BB962C8B-B14F-4D97-AF65-F5344CB8AC3E}">
        <p14:creationId xmlns:p14="http://schemas.microsoft.com/office/powerpoint/2010/main" val="2353120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err="1"/>
              <a:t>Heliocentrism</a:t>
            </a:r>
            <a:endParaRPr lang="en-GB"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206" y="1981200"/>
            <a:ext cx="3304794" cy="4824517"/>
          </a:xfrm>
          <a:prstGeom prst="rect">
            <a:avLst/>
          </a:prstGeom>
        </p:spPr>
      </p:pic>
      <p:sp>
        <p:nvSpPr>
          <p:cNvPr id="4" name="TextBox 3"/>
          <p:cNvSpPr txBox="1"/>
          <p:nvPr/>
        </p:nvSpPr>
        <p:spPr>
          <a:xfrm>
            <a:off x="-3048" y="1225689"/>
            <a:ext cx="5943600" cy="5632311"/>
          </a:xfrm>
          <a:prstGeom prst="rect">
            <a:avLst/>
          </a:prstGeom>
          <a:noFill/>
        </p:spPr>
        <p:txBody>
          <a:bodyPr wrap="square" rtlCol="0">
            <a:spAutoFit/>
          </a:bodyPr>
          <a:lstStyle/>
          <a:p>
            <a:pPr marL="285750" indent="-285750">
              <a:buFont typeface="Arial" panose="020B0604020202020204" pitchFamily="34" charset="0"/>
              <a:buChar char="•"/>
            </a:pPr>
            <a:r>
              <a:rPr lang="en-GB" sz="2000" dirty="0"/>
              <a:t>Copernicus’ theory gave a more elegant explanation for observed planetary motions and especially for apparent retrograde motion, but initially had no direct evidence that the Earth moved (only much later were parallax and aberration observed), nor any better predictions than geocentric </a:t>
            </a:r>
            <a:r>
              <a:rPr lang="en-GB" sz="2000" dirty="0" smtClean="0"/>
              <a:t>models with epicycles.</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However, once refined by Johannes Kepler (1571-1630) to include elliptical orbits, the heliocentric model did then make better and testable predictions, including transits of Venus and Mercury</a:t>
            </a:r>
            <a:r>
              <a:rPr lang="en-GB" sz="2000" dirty="0" smtClean="0"/>
              <a:t>. Elliptical orbits arise naturally from Newtonian physics.</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Galileo Galilei (1564-1642) observed the phases of Venus, demonstrating that it orbits the Sun not the Earth, and found four moons of Jupiter. </a:t>
            </a:r>
          </a:p>
        </p:txBody>
      </p:sp>
    </p:spTree>
    <p:extLst>
      <p:ext uri="{BB962C8B-B14F-4D97-AF65-F5344CB8AC3E}">
        <p14:creationId xmlns:p14="http://schemas.microsoft.com/office/powerpoint/2010/main" val="282159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Galileo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652544"/>
            <a:ext cx="6592672" cy="4205456"/>
          </a:xfrm>
          <a:prstGeom prst="rect">
            <a:avLst/>
          </a:prstGeom>
        </p:spPr>
      </p:pic>
      <p:sp>
        <p:nvSpPr>
          <p:cNvPr id="4" name="TextBox 3"/>
          <p:cNvSpPr txBox="1"/>
          <p:nvPr/>
        </p:nvSpPr>
        <p:spPr>
          <a:xfrm>
            <a:off x="183858" y="1066800"/>
            <a:ext cx="8686799"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With minimal diplomacy, Galileo offended the church authorities not so much by advocating </a:t>
            </a:r>
            <a:r>
              <a:rPr lang="en-GB" sz="2000" dirty="0" err="1"/>
              <a:t>heliocentrism</a:t>
            </a:r>
            <a:r>
              <a:rPr lang="en-GB" sz="2000" dirty="0"/>
              <a:t>, but more by attributing the Pope’s views to a ridiculous character </a:t>
            </a:r>
            <a:r>
              <a:rPr lang="en-GB" sz="2000" i="1" dirty="0" err="1"/>
              <a:t>Simplicio</a:t>
            </a:r>
            <a:r>
              <a:rPr lang="en-GB" sz="2000" dirty="0"/>
              <a:t> in his </a:t>
            </a:r>
            <a:r>
              <a:rPr lang="en-GB" sz="2000" i="1" dirty="0"/>
              <a:t>Dialogue Concerning the Two Chief World Systems</a:t>
            </a:r>
            <a:r>
              <a:rPr lang="en-GB" sz="2000" dirty="0"/>
              <a:t>. In 1633</a:t>
            </a:r>
            <a:r>
              <a:rPr lang="en-GB" sz="2000" i="1" dirty="0"/>
              <a:t>, </a:t>
            </a:r>
            <a:r>
              <a:rPr lang="en-GB" sz="2000" dirty="0"/>
              <a:t>Galileo was ordered to recant and placed under house arrest.</a:t>
            </a:r>
          </a:p>
        </p:txBody>
      </p:sp>
    </p:spTree>
    <p:extLst>
      <p:ext uri="{BB962C8B-B14F-4D97-AF65-F5344CB8AC3E}">
        <p14:creationId xmlns:p14="http://schemas.microsoft.com/office/powerpoint/2010/main" val="1519526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Religious responses to </a:t>
            </a:r>
            <a:r>
              <a:rPr lang="en-GB" sz="2400" b="1" dirty="0" err="1"/>
              <a:t>heliocentrism</a:t>
            </a:r>
            <a:endParaRPr lang="en-GB" sz="2400" b="1" dirty="0"/>
          </a:p>
        </p:txBody>
      </p:sp>
      <p:sp>
        <p:nvSpPr>
          <p:cNvPr id="3" name="TextBox 2"/>
          <p:cNvSpPr txBox="1"/>
          <p:nvPr/>
        </p:nvSpPr>
        <p:spPr>
          <a:xfrm>
            <a:off x="152400" y="1371600"/>
            <a:ext cx="8839200" cy="2831544"/>
          </a:xfrm>
          <a:prstGeom prst="rect">
            <a:avLst/>
          </a:prstGeom>
          <a:noFill/>
        </p:spPr>
        <p:txBody>
          <a:bodyPr wrap="square" rtlCol="0">
            <a:spAutoFit/>
          </a:bodyPr>
          <a:lstStyle/>
          <a:p>
            <a:pPr marL="285750" indent="-285750">
              <a:buFont typeface="Arial" panose="020B0604020202020204" pitchFamily="34" charset="0"/>
              <a:buChar char="•"/>
            </a:pPr>
            <a:r>
              <a:rPr lang="en-GB" sz="2000" dirty="0"/>
              <a:t>Initially many major religious figures, including Protestants like Martin Luther and John Calvin, opposed </a:t>
            </a:r>
            <a:r>
              <a:rPr lang="en-GB" sz="2000" dirty="0" err="1"/>
              <a:t>heliocentrism</a:t>
            </a:r>
            <a:r>
              <a:rPr lang="en-GB" sz="2000" dirty="0"/>
              <a:t>. The Catholic hierarchy’s opposition was crystallised by Galileo affair. Judaism was also initially opposed. In each case, opposition  was based on a literalist understanding of scripture.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Nonetheless, evidence mounted for the Earth orbiting the sun, Bradley observing aberration of starlight in 1727 and Bessel accurately measuring stellar parallax in 1838. Foucault’s pendulum (1851) demonstrated the Earth’s rotation on its axis. </a:t>
            </a: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911600"/>
            <a:ext cx="2209800" cy="2946400"/>
          </a:xfrm>
          <a:prstGeom prst="rect">
            <a:avLst/>
          </a:prstGeom>
        </p:spPr>
      </p:pic>
      <p:sp>
        <p:nvSpPr>
          <p:cNvPr id="5" name="TextBox 4"/>
          <p:cNvSpPr txBox="1"/>
          <p:nvPr/>
        </p:nvSpPr>
        <p:spPr>
          <a:xfrm>
            <a:off x="126023" y="4203144"/>
            <a:ext cx="6248400"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Over time, the mainstream religious traditions acted reasonably in gradually accepting the findings of science in relation to the solar system.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Catholic church’s official ban on publishing heliocentric ideas was dropped in stages between 1758 and 1822.</a:t>
            </a:r>
            <a:endParaRPr lang="en-GB" dirty="0"/>
          </a:p>
        </p:txBody>
      </p:sp>
    </p:spTree>
    <p:extLst>
      <p:ext uri="{BB962C8B-B14F-4D97-AF65-F5344CB8AC3E}">
        <p14:creationId xmlns:p14="http://schemas.microsoft.com/office/powerpoint/2010/main" val="596129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400" b="1" dirty="0"/>
              <a:t>Geology</a:t>
            </a:r>
            <a:endParaRPr lang="en-GB" sz="2400" dirty="0"/>
          </a:p>
        </p:txBody>
      </p:sp>
      <p:pic>
        <p:nvPicPr>
          <p:cNvPr id="1026" name="Picture 2" descr="https://encrypted-tbn1.gstatic.com/images?q=tbn:ANd9GcQkLApvQTuUCJOul3lWa6vGJiEGoHlPcZcRoOqRaq1OjEFJyaWw0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424587"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823" y="1528482"/>
            <a:ext cx="4764742"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Before the birth of modern geology, it was common to believe that rock formations and fossils were remnants from Noah’s flood.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Evidence of past glaciation eventually caused early geologists like William Buckland (1784-1856) and Adam Sedgwick (1785-1873) to question the flood as a plausible explanation.</a:t>
            </a:r>
          </a:p>
        </p:txBody>
      </p:sp>
    </p:spTree>
    <p:extLst>
      <p:ext uri="{BB962C8B-B14F-4D97-AF65-F5344CB8AC3E}">
        <p14:creationId xmlns:p14="http://schemas.microsoft.com/office/powerpoint/2010/main" val="366268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613" y="76200"/>
            <a:ext cx="4343227" cy="244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978" y="2807349"/>
            <a:ext cx="2592000" cy="388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85" y="3005169"/>
            <a:ext cx="4896000" cy="3672000"/>
          </a:xfrm>
          <a:prstGeom prst="rect">
            <a:avLst/>
          </a:prstGeom>
        </p:spPr>
      </p:pic>
      <p:cxnSp>
        <p:nvCxnSpPr>
          <p:cNvPr id="9" name="Straight Connector 8"/>
          <p:cNvCxnSpPr/>
          <p:nvPr/>
        </p:nvCxnSpPr>
        <p:spPr>
          <a:xfrm>
            <a:off x="3581400" y="0"/>
            <a:ext cx="68580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2590800"/>
            <a:ext cx="990600" cy="4143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57800" y="3005169"/>
            <a:ext cx="228600" cy="3852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0"/>
            <a:ext cx="685800" cy="2524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95800" y="2524200"/>
            <a:ext cx="990600" cy="37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86400" y="2895600"/>
            <a:ext cx="22860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Image result for creationis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 y="172558"/>
            <a:ext cx="3563112" cy="263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524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560961"/>
            <a:ext cx="3564547" cy="4258939"/>
          </a:xfrm>
          <a:prstGeom prst="rect">
            <a:avLst/>
          </a:prstGeom>
        </p:spPr>
      </p:pic>
      <p:sp>
        <p:nvSpPr>
          <p:cNvPr id="2" name="Title 1"/>
          <p:cNvSpPr>
            <a:spLocks noGrp="1"/>
          </p:cNvSpPr>
          <p:nvPr>
            <p:ph type="title"/>
          </p:nvPr>
        </p:nvSpPr>
        <p:spPr/>
        <p:txBody>
          <a:bodyPr>
            <a:normAutofit/>
          </a:bodyPr>
          <a:lstStyle/>
          <a:p>
            <a:r>
              <a:rPr lang="en-GB" sz="2400" b="1" dirty="0"/>
              <a:t>Geology: Hutton &amp; Lyell</a:t>
            </a:r>
          </a:p>
        </p:txBody>
      </p:sp>
      <p:sp>
        <p:nvSpPr>
          <p:cNvPr id="3" name="TextBox 2"/>
          <p:cNvSpPr txBox="1"/>
          <p:nvPr/>
        </p:nvSpPr>
        <p:spPr>
          <a:xfrm>
            <a:off x="76200" y="1277034"/>
            <a:ext cx="8839200" cy="1600438"/>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contributions of two Scottish-born geologists were to cause a seismic shift in the understanding of the history of the Earth. James Hutton (1726-1797) and Charles Lyell (1797-1875) realised that the observed rock formations implied geological processes that must have taken extremely long periods of time.</a:t>
            </a:r>
          </a:p>
          <a:p>
            <a:pPr marL="285750" indent="-285750">
              <a:buFont typeface="Arial" panose="020B0604020202020204" pitchFamily="34" charset="0"/>
              <a:buChar char="•"/>
            </a:pP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8351"/>
            <a:ext cx="2895600" cy="4119649"/>
          </a:xfrm>
          <a:prstGeom prst="rect">
            <a:avLst/>
          </a:prstGeom>
        </p:spPr>
      </p:pic>
      <p:sp>
        <p:nvSpPr>
          <p:cNvPr id="6" name="TextBox 5"/>
          <p:cNvSpPr txBox="1"/>
          <p:nvPr/>
        </p:nvSpPr>
        <p:spPr>
          <a:xfrm>
            <a:off x="4267200" y="6477000"/>
            <a:ext cx="1469569" cy="369332"/>
          </a:xfrm>
          <a:prstGeom prst="rect">
            <a:avLst/>
          </a:prstGeom>
          <a:noFill/>
        </p:spPr>
        <p:txBody>
          <a:bodyPr wrap="none" rtlCol="0">
            <a:spAutoFit/>
          </a:bodyPr>
          <a:lstStyle/>
          <a:p>
            <a:r>
              <a:rPr lang="en-GB" i="1" dirty="0"/>
              <a:t>James Hutton</a:t>
            </a:r>
          </a:p>
        </p:txBody>
      </p:sp>
    </p:spTree>
    <p:extLst>
      <p:ext uri="{BB962C8B-B14F-4D97-AF65-F5344CB8AC3E}">
        <p14:creationId xmlns:p14="http://schemas.microsoft.com/office/powerpoint/2010/main" val="1715381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453792"/>
            <a:ext cx="2476500" cy="2413000"/>
          </a:xfrm>
          <a:prstGeom prst="rect">
            <a:avLst/>
          </a:prstGeom>
        </p:spPr>
      </p:pic>
      <p:sp>
        <p:nvSpPr>
          <p:cNvPr id="2" name="Title 1"/>
          <p:cNvSpPr>
            <a:spLocks noGrp="1"/>
          </p:cNvSpPr>
          <p:nvPr>
            <p:ph type="title"/>
          </p:nvPr>
        </p:nvSpPr>
        <p:spPr/>
        <p:txBody>
          <a:bodyPr>
            <a:normAutofit/>
          </a:bodyPr>
          <a:lstStyle/>
          <a:p>
            <a:r>
              <a:rPr lang="en-GB" sz="2400" b="1" dirty="0"/>
              <a:t>Geology and the age of the Earth</a:t>
            </a:r>
          </a:p>
        </p:txBody>
      </p:sp>
      <p:sp>
        <p:nvSpPr>
          <p:cNvPr id="3" name="TextBox 2"/>
          <p:cNvSpPr txBox="1"/>
          <p:nvPr/>
        </p:nvSpPr>
        <p:spPr>
          <a:xfrm>
            <a:off x="76200" y="1066800"/>
            <a:ext cx="8839200" cy="30162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William Thomson, Lord Kelvin, a devout Christian, computed an age range for the Earth around 1864 based on the idea that it had gradually cooled from a ball of molten rock. This suggested that the Earth might be 20-400 million years old.</a:t>
            </a:r>
          </a:p>
          <a:p>
            <a:pPr marL="285750" indent="-285750">
              <a:spcAft>
                <a:spcPts val="600"/>
              </a:spcAft>
              <a:buFont typeface="Arial" panose="020B0604020202020204" pitchFamily="34" charset="0"/>
              <a:buChar char="•"/>
            </a:pPr>
            <a:r>
              <a:rPr lang="en-GB" sz="2000" dirty="0"/>
              <a:t>This was old enough to be clearly at variance with literalist biblical interpretations.</a:t>
            </a:r>
          </a:p>
          <a:p>
            <a:pPr marL="285750" indent="-285750">
              <a:buFont typeface="Arial" panose="020B0604020202020204" pitchFamily="34" charset="0"/>
              <a:buChar char="•"/>
            </a:pPr>
            <a:r>
              <a:rPr lang="en-GB" sz="2000" dirty="0"/>
              <a:t>Actually, Kelvin’s calculation was a serious underestimate, because it over-simplified the structure of the Earth and also ignored heat generated by radioactivity. Early calculations of the sun’s age were similarly underestimated because it was not understood that the sun is powered by nuclear fusion.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695885"/>
            <a:ext cx="2571750" cy="1928813"/>
          </a:xfrm>
          <a:prstGeom prst="rect">
            <a:avLst/>
          </a:prstGeom>
        </p:spPr>
      </p:pic>
    </p:spTree>
    <p:extLst>
      <p:ext uri="{BB962C8B-B14F-4D97-AF65-F5344CB8AC3E}">
        <p14:creationId xmlns:p14="http://schemas.microsoft.com/office/powerpoint/2010/main" val="880721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Implications for religious doctrine</a:t>
            </a:r>
          </a:p>
        </p:txBody>
      </p:sp>
      <p:sp>
        <p:nvSpPr>
          <p:cNvPr id="3" name="TextBox 2"/>
          <p:cNvSpPr txBox="1"/>
          <p:nvPr/>
        </p:nvSpPr>
        <p:spPr>
          <a:xfrm>
            <a:off x="0" y="1436077"/>
            <a:ext cx="8854027" cy="1554272"/>
          </a:xfrm>
          <a:prstGeom prst="rect">
            <a:avLst/>
          </a:prstGeom>
          <a:noFill/>
        </p:spPr>
        <p:txBody>
          <a:bodyPr wrap="none" rtlCol="0">
            <a:spAutoFit/>
          </a:bodyPr>
          <a:lstStyle/>
          <a:p>
            <a:r>
              <a:rPr lang="en-GB" sz="1900" dirty="0"/>
              <a:t>The principal implications for religious doctrine were twofold …</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The observed rock formations and fossils were not the result of a recent global flood.</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solidFill>
                  <a:srgbClr val="FF0000"/>
                </a:solidFill>
              </a:rPr>
              <a:t>The Earth was very much older than implied by a literal reading of the Bible.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025518"/>
            <a:ext cx="3538538" cy="3851246"/>
          </a:xfrm>
          <a:prstGeom prst="rect">
            <a:avLst/>
          </a:prstGeom>
        </p:spPr>
      </p:pic>
    </p:spTree>
    <p:extLst>
      <p:ext uri="{BB962C8B-B14F-4D97-AF65-F5344CB8AC3E}">
        <p14:creationId xmlns:p14="http://schemas.microsoft.com/office/powerpoint/2010/main" val="278663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Darwin and evolution</a:t>
            </a:r>
          </a:p>
        </p:txBody>
      </p:sp>
      <p:sp>
        <p:nvSpPr>
          <p:cNvPr id="3" name="TextBox 2"/>
          <p:cNvSpPr txBox="1"/>
          <p:nvPr/>
        </p:nvSpPr>
        <p:spPr>
          <a:xfrm>
            <a:off x="0" y="1600200"/>
            <a:ext cx="6361445"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t>Although Charles Darwin was not the only thinker pursuing evolutionary ideas in the 19</a:t>
            </a:r>
            <a:r>
              <a:rPr lang="en-GB" sz="2000" baseline="30000" dirty="0"/>
              <a:t>th</a:t>
            </a:r>
            <a:r>
              <a:rPr lang="en-GB" sz="2000" dirty="0"/>
              <a:t> century, his </a:t>
            </a:r>
            <a:r>
              <a:rPr lang="en-GB" sz="2000" i="1" dirty="0"/>
              <a:t>On the Origin of Species</a:t>
            </a:r>
            <a:r>
              <a:rPr lang="en-GB" sz="2000" dirty="0"/>
              <a:t> (1859) was one of the most significant and influential books of all time.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While he had only a tiny fraction of the evidence for evolution that is now available, his carefully-argued book was to change the world.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Not only did Darwin do away with literal six-day creation, but he brought humankind closer to the animals. This opened up the question of what it means to be human.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445" y="1676400"/>
            <a:ext cx="2769108" cy="3891336"/>
          </a:xfrm>
          <a:prstGeom prst="rect">
            <a:avLst/>
          </a:prstGeom>
        </p:spPr>
      </p:pic>
    </p:spTree>
    <p:extLst>
      <p:ext uri="{BB962C8B-B14F-4D97-AF65-F5344CB8AC3E}">
        <p14:creationId xmlns:p14="http://schemas.microsoft.com/office/powerpoint/2010/main" val="2488790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Reaction to evolution (1)</a:t>
            </a:r>
          </a:p>
        </p:txBody>
      </p:sp>
      <p:sp>
        <p:nvSpPr>
          <p:cNvPr id="3" name="TextBox 2"/>
          <p:cNvSpPr txBox="1"/>
          <p:nvPr/>
        </p:nvSpPr>
        <p:spPr>
          <a:xfrm>
            <a:off x="533400" y="1447800"/>
            <a:ext cx="784860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Evolution was a radical idea and was initially controversial amongst religious believers. The opposition of Bishop Samuel Wilberforce is well known, asking Thomas Huxley if he was descended from a monkey through his grandmother or grandfather’s side of the family. However, it is probably fairer to say that the </a:t>
            </a:r>
            <a:r>
              <a:rPr lang="en-GB" sz="2000" i="1" dirty="0"/>
              <a:t>Origin</a:t>
            </a:r>
            <a:r>
              <a:rPr lang="en-GB" sz="2000" dirty="0"/>
              <a:t> prompted debate rather than universal opposition.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917" y="3064362"/>
            <a:ext cx="1796540" cy="2895600"/>
          </a:xfrm>
          <a:prstGeom prst="rect">
            <a:avLst/>
          </a:prstGeom>
        </p:spPr>
      </p:pic>
      <p:sp>
        <p:nvSpPr>
          <p:cNvPr id="5" name="TextBox 4"/>
          <p:cNvSpPr txBox="1"/>
          <p:nvPr/>
        </p:nvSpPr>
        <p:spPr>
          <a:xfrm>
            <a:off x="533400" y="3429000"/>
            <a:ext cx="653974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Although there was also debate amongst Catholics, the Vatican remained officially silent on the issue.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There were also discussions in Jewish circles, but biblical literalism was already a minority position there. </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4111714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Reaction to evolution (2)</a:t>
            </a:r>
          </a:p>
        </p:txBody>
      </p:sp>
      <p:sp>
        <p:nvSpPr>
          <p:cNvPr id="3" name="TextBox 2"/>
          <p:cNvSpPr txBox="1"/>
          <p:nvPr/>
        </p:nvSpPr>
        <p:spPr>
          <a:xfrm>
            <a:off x="504092" y="1371600"/>
            <a:ext cx="7848600"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mid-19</a:t>
            </a:r>
            <a:r>
              <a:rPr lang="en-GB" sz="2000" baseline="30000" dirty="0"/>
              <a:t>th</a:t>
            </a:r>
            <a:r>
              <a:rPr lang="en-GB" sz="2000" dirty="0"/>
              <a:t> century also saw an upsurge of interest in newly discovered fossils of extinct creatures such as dinosaurs. This helped to embed the idea of an ancient pre-human natural history into public consciousness.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56504"/>
            <a:ext cx="2895600" cy="275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671" y="2825232"/>
            <a:ext cx="4565921" cy="279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4801" y="6019800"/>
            <a:ext cx="8839200" cy="646331"/>
          </a:xfrm>
          <a:prstGeom prst="rect">
            <a:avLst/>
          </a:prstGeom>
          <a:noFill/>
        </p:spPr>
        <p:txBody>
          <a:bodyPr wrap="square" rtlCol="0">
            <a:spAutoFit/>
          </a:bodyPr>
          <a:lstStyle/>
          <a:p>
            <a:r>
              <a:rPr lang="en-GB" i="1" dirty="0"/>
              <a:t>Models of </a:t>
            </a:r>
            <a:r>
              <a:rPr lang="en-GB" i="1" dirty="0" err="1"/>
              <a:t>Iguanadon</a:t>
            </a:r>
            <a:r>
              <a:rPr lang="en-GB" i="1" dirty="0"/>
              <a:t>, Ichthyosaurus and Plesiosaurus at Crystal Palace. Hugely popular in the mid-19</a:t>
            </a:r>
            <a:r>
              <a:rPr lang="en-GB" i="1" baseline="30000" dirty="0"/>
              <a:t>th</a:t>
            </a:r>
            <a:r>
              <a:rPr lang="en-GB" i="1" dirty="0"/>
              <a:t> century, though now considered inaccurate. </a:t>
            </a:r>
          </a:p>
        </p:txBody>
      </p:sp>
    </p:spTree>
    <p:extLst>
      <p:ext uri="{BB962C8B-B14F-4D97-AF65-F5344CB8AC3E}">
        <p14:creationId xmlns:p14="http://schemas.microsoft.com/office/powerpoint/2010/main" val="3660800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b="1" dirty="0"/>
              <a:t>Reaction to evolution (3)</a:t>
            </a:r>
            <a:endParaRPr lang="en-GB" sz="2400" dirty="0"/>
          </a:p>
        </p:txBody>
      </p:sp>
      <p:sp>
        <p:nvSpPr>
          <p:cNvPr id="3" name="TextBox 2"/>
          <p:cNvSpPr txBox="1"/>
          <p:nvPr/>
        </p:nvSpPr>
        <p:spPr>
          <a:xfrm>
            <a:off x="44824" y="1295400"/>
            <a:ext cx="4953000"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20</a:t>
            </a:r>
            <a:r>
              <a:rPr lang="en-GB" sz="2000" baseline="30000" dirty="0"/>
              <a:t>th</a:t>
            </a:r>
            <a:r>
              <a:rPr lang="en-GB" sz="2000" dirty="0"/>
              <a:t> century saw a general public acceptance of the reality of evolution through most of the developed world, though less so in the USA.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This reflects the influence of Christian fundamentalism in America.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Many Christian and Jewish leaders and believers have accepted evolution as scientific fact.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0852"/>
            <a:ext cx="4343400" cy="6153150"/>
          </a:xfrm>
          <a:prstGeom prst="rect">
            <a:avLst/>
          </a:prstGeom>
        </p:spPr>
      </p:pic>
      <p:sp>
        <p:nvSpPr>
          <p:cNvPr id="5" name="TextBox 4"/>
          <p:cNvSpPr txBox="1"/>
          <p:nvPr/>
        </p:nvSpPr>
        <p:spPr>
          <a:xfrm>
            <a:off x="2667000" y="6304002"/>
            <a:ext cx="6368667" cy="369332"/>
          </a:xfrm>
          <a:prstGeom prst="rect">
            <a:avLst/>
          </a:prstGeom>
          <a:noFill/>
        </p:spPr>
        <p:txBody>
          <a:bodyPr wrap="none" rtlCol="0">
            <a:spAutoFit/>
          </a:bodyPr>
          <a:lstStyle/>
          <a:p>
            <a:r>
              <a:rPr lang="en-GB" i="1" dirty="0"/>
              <a:t>Acceptance of evolution by country in 2005 (National Geographic)</a:t>
            </a:r>
          </a:p>
        </p:txBody>
      </p:sp>
    </p:spTree>
    <p:extLst>
      <p:ext uri="{BB962C8B-B14F-4D97-AF65-F5344CB8AC3E}">
        <p14:creationId xmlns:p14="http://schemas.microsoft.com/office/powerpoint/2010/main" val="676117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074" y="0"/>
            <a:ext cx="4940926"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 y="0"/>
            <a:ext cx="4200141" cy="567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2165866"/>
            <a:ext cx="9143999" cy="400110"/>
          </a:xfrm>
          <a:prstGeom prst="rect">
            <a:avLst/>
          </a:prstGeom>
          <a:solidFill>
            <a:srgbClr val="FFFF00"/>
          </a:solidFill>
        </p:spPr>
        <p:txBody>
          <a:bodyPr wrap="square" rtlCol="0">
            <a:spAutoFit/>
          </a:bodyPr>
          <a:lstStyle/>
          <a:p>
            <a:r>
              <a:rPr lang="en-GB" sz="2000" dirty="0" smtClean="0">
                <a:solidFill>
                  <a:srgbClr val="FF0000"/>
                </a:solidFill>
              </a:rPr>
              <a:t>Mainstream voices in religious leadership tend now to be accommodating of science</a:t>
            </a:r>
            <a:endParaRPr lang="en-GB" sz="2000" dirty="0">
              <a:solidFill>
                <a:srgbClr val="FF0000"/>
              </a:solidFill>
            </a:endParaRPr>
          </a:p>
        </p:txBody>
      </p:sp>
      <p:sp>
        <p:nvSpPr>
          <p:cNvPr id="3" name="TextBox 2"/>
          <p:cNvSpPr txBox="1"/>
          <p:nvPr/>
        </p:nvSpPr>
        <p:spPr>
          <a:xfrm>
            <a:off x="-9525" y="5812795"/>
            <a:ext cx="4177747" cy="253916"/>
          </a:xfrm>
          <a:prstGeom prst="rect">
            <a:avLst/>
          </a:prstGeom>
          <a:noFill/>
        </p:spPr>
        <p:txBody>
          <a:bodyPr wrap="none" rtlCol="0">
            <a:spAutoFit/>
          </a:bodyPr>
          <a:lstStyle/>
          <a:p>
            <a:r>
              <a:rPr lang="en-GB" sz="1050" dirty="0" smtClean="0"/>
              <a:t>[4] </a:t>
            </a:r>
            <a:r>
              <a:rPr lang="en-GB" sz="1050" dirty="0">
                <a:hlinkClick r:id="rId5"/>
              </a:rPr>
              <a:t>https://www.christianitytoday.com/ct/1996/december9/6te072.html</a:t>
            </a:r>
            <a:endParaRPr lang="en-GB" sz="1050" dirty="0"/>
          </a:p>
        </p:txBody>
      </p:sp>
      <p:sp>
        <p:nvSpPr>
          <p:cNvPr id="4" name="TextBox 3"/>
          <p:cNvSpPr txBox="1"/>
          <p:nvPr/>
        </p:nvSpPr>
        <p:spPr>
          <a:xfrm>
            <a:off x="-9525" y="6571848"/>
            <a:ext cx="8741496" cy="261610"/>
          </a:xfrm>
          <a:prstGeom prst="rect">
            <a:avLst/>
          </a:prstGeom>
          <a:noFill/>
        </p:spPr>
        <p:txBody>
          <a:bodyPr wrap="none" rtlCol="0">
            <a:spAutoFit/>
          </a:bodyPr>
          <a:lstStyle/>
          <a:p>
            <a:r>
              <a:rPr lang="en-GB" sz="1100" dirty="0" smtClean="0"/>
              <a:t>[5] </a:t>
            </a:r>
            <a:r>
              <a:rPr lang="en-GB" sz="1100" dirty="0">
                <a:hlinkClick r:id="rId6"/>
              </a:rPr>
              <a:t>http://</a:t>
            </a:r>
            <a:r>
              <a:rPr lang="en-GB" sz="1100" dirty="0" smtClean="0">
                <a:hlinkClick r:id="rId6"/>
              </a:rPr>
              <a:t>www.telegraph.co.uk/news/religion/2910447/Charles-Darwin-to-receive-apology-from-the-Church-of-England-for-rejecting-evolution.html</a:t>
            </a:r>
            <a:endParaRPr lang="en-GB" sz="1100" dirty="0"/>
          </a:p>
        </p:txBody>
      </p:sp>
    </p:spTree>
    <p:extLst>
      <p:ext uri="{BB962C8B-B14F-4D97-AF65-F5344CB8AC3E}">
        <p14:creationId xmlns:p14="http://schemas.microsoft.com/office/powerpoint/2010/main" val="416701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Modern science: astronomy</a:t>
            </a:r>
          </a:p>
        </p:txBody>
      </p:sp>
      <p:sp>
        <p:nvSpPr>
          <p:cNvPr id="3" name="TextBox 2"/>
          <p:cNvSpPr txBox="1"/>
          <p:nvPr/>
        </p:nvSpPr>
        <p:spPr>
          <a:xfrm>
            <a:off x="152400" y="1217665"/>
            <a:ext cx="8839200" cy="3139321"/>
          </a:xfrm>
          <a:prstGeom prst="rect">
            <a:avLst/>
          </a:prstGeom>
          <a:noFill/>
        </p:spPr>
        <p:txBody>
          <a:bodyPr wrap="square" rtlCol="0">
            <a:spAutoFit/>
          </a:bodyPr>
          <a:lstStyle/>
          <a:p>
            <a:pPr marL="285750" indent="-285750">
              <a:buFont typeface="Arial" panose="020B0604020202020204" pitchFamily="34" charset="0"/>
              <a:buChar char="•"/>
            </a:pPr>
            <a:r>
              <a:rPr lang="en-GB" dirty="0"/>
              <a:t>Distances of stars &amp; galaxies combined with the speed of light mean that we see objects as they were long ago, (</a:t>
            </a:r>
            <a:r>
              <a:rPr lang="en-GB" i="1" dirty="0"/>
              <a:t>e.g.</a:t>
            </a:r>
            <a:r>
              <a:rPr lang="en-GB" dirty="0"/>
              <a:t>, two million years ago for our neighbour, the Andromeda galaxy). This means that the universe is old.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Cosmology dates the Universe at approximately 13.8 billion years.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The constancy (or perhaps almost perfect constancy) of the speed of light can be confirmed by direct observation of the spectra of astronomical objects.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Applying our knowledge of physics to the sun suggests that it has been shining for about 4.6 billion years.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2794" y="4365779"/>
            <a:ext cx="3285860" cy="2492221"/>
          </a:xfrm>
          <a:prstGeom prst="rect">
            <a:avLst/>
          </a:prstGeom>
        </p:spPr>
      </p:pic>
      <p:sp>
        <p:nvSpPr>
          <p:cNvPr id="6" name="TextBox 5"/>
          <p:cNvSpPr txBox="1"/>
          <p:nvPr/>
        </p:nvSpPr>
        <p:spPr>
          <a:xfrm>
            <a:off x="433294" y="6468153"/>
            <a:ext cx="5418985" cy="369332"/>
          </a:xfrm>
          <a:prstGeom prst="rect">
            <a:avLst/>
          </a:prstGeom>
          <a:noFill/>
        </p:spPr>
        <p:txBody>
          <a:bodyPr wrap="square" rtlCol="0">
            <a:spAutoFit/>
          </a:bodyPr>
          <a:lstStyle/>
          <a:p>
            <a:r>
              <a:rPr lang="en-GB" i="1" dirty="0"/>
              <a:t>We see galaxies as they were many millions of years ago</a:t>
            </a:r>
          </a:p>
        </p:txBody>
      </p:sp>
    </p:spTree>
    <p:extLst>
      <p:ext uri="{BB962C8B-B14F-4D97-AF65-F5344CB8AC3E}">
        <p14:creationId xmlns:p14="http://schemas.microsoft.com/office/powerpoint/2010/main" val="3260723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Modern science: geology</a:t>
            </a:r>
            <a:endParaRPr lang="en-GB" sz="2400" dirty="0"/>
          </a:p>
        </p:txBody>
      </p:sp>
      <p:sp>
        <p:nvSpPr>
          <p:cNvPr id="3" name="TextBox 2"/>
          <p:cNvSpPr txBox="1"/>
          <p:nvPr/>
        </p:nvSpPr>
        <p:spPr>
          <a:xfrm>
            <a:off x="205154" y="1219200"/>
            <a:ext cx="8305800"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t>Dating of rocks by radiometric methods gives dates for their formation.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oldest known surviving rocks are about 4 billion years old, but the Earth is likely to have been molten in its early history.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This leads to estimates around 4.54 billion years for the Earth’s age. An approximate upper limit is obtained from the ages of the oldest meteorites, dating the origin of the solar system.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916830"/>
            <a:ext cx="3981450" cy="2906001"/>
          </a:xfrm>
          <a:prstGeom prst="rect">
            <a:avLst/>
          </a:prstGeom>
        </p:spPr>
      </p:pic>
    </p:spTree>
    <p:extLst>
      <p:ext uri="{BB962C8B-B14F-4D97-AF65-F5344CB8AC3E}">
        <p14:creationId xmlns:p14="http://schemas.microsoft.com/office/powerpoint/2010/main" val="4189564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878" y="1066800"/>
            <a:ext cx="8686800" cy="2015936"/>
          </a:xfrm>
          <a:prstGeom prst="rect">
            <a:avLst/>
          </a:prstGeom>
          <a:noFill/>
        </p:spPr>
        <p:txBody>
          <a:bodyPr wrap="square" rtlCol="0">
            <a:spAutoFit/>
          </a:bodyPr>
          <a:lstStyle/>
          <a:p>
            <a:endParaRPr lang="en-GB" sz="2000" b="1" dirty="0"/>
          </a:p>
          <a:p>
            <a:pPr marL="457200" indent="-457200">
              <a:spcAft>
                <a:spcPts val="600"/>
              </a:spcAft>
              <a:buFont typeface="Arial" panose="020B0604020202020204" pitchFamily="34" charset="0"/>
              <a:buChar char="•"/>
            </a:pPr>
            <a:r>
              <a:rPr lang="en-GB" sz="2000" dirty="0"/>
              <a:t>The “conflict thesis” holds that there is a fundamental incompatibility between religious and scientific ways of viewing the world.</a:t>
            </a:r>
          </a:p>
          <a:p>
            <a:pPr marL="457200" indent="-457200">
              <a:spcAft>
                <a:spcPts val="600"/>
              </a:spcAft>
              <a:buFont typeface="Arial" panose="020B0604020202020204" pitchFamily="34" charset="0"/>
              <a:buChar char="•"/>
            </a:pPr>
            <a:r>
              <a:rPr lang="en-GB" sz="2000" dirty="0"/>
              <a:t>Such a view is often reinforced by very public expressions of intellectual hostility between religious and atheist campaigners, and is sometimes taken to a personal or emotive level.</a:t>
            </a:r>
          </a:p>
        </p:txBody>
      </p:sp>
      <p:sp>
        <p:nvSpPr>
          <p:cNvPr id="3" name="Title 2"/>
          <p:cNvSpPr>
            <a:spLocks noGrp="1"/>
          </p:cNvSpPr>
          <p:nvPr>
            <p:ph type="title"/>
          </p:nvPr>
        </p:nvSpPr>
        <p:spPr/>
        <p:txBody>
          <a:bodyPr>
            <a:normAutofit fontScale="90000"/>
          </a:bodyPr>
          <a:lstStyle/>
          <a:p>
            <a:r>
              <a:rPr lang="en-GB" sz="2700" b="1" dirty="0"/>
              <a:t>Are religious and scientific ideas in essential conflict?</a:t>
            </a:r>
            <a:r>
              <a:rPr lang="en-GB" dirty="0"/>
              <a:t/>
            </a:r>
            <a:br>
              <a:rPr lang="en-GB" dirty="0"/>
            </a:br>
            <a:endParaRPr lang="en-GB" dirty="0"/>
          </a:p>
        </p:txBody>
      </p:sp>
      <p:sp>
        <p:nvSpPr>
          <p:cNvPr id="4" name="Rectangle 3"/>
          <p:cNvSpPr/>
          <p:nvPr/>
        </p:nvSpPr>
        <p:spPr>
          <a:xfrm>
            <a:off x="-18561" y="5950077"/>
            <a:ext cx="4572000" cy="646331"/>
          </a:xfrm>
          <a:prstGeom prst="rect">
            <a:avLst/>
          </a:prstGeom>
        </p:spPr>
        <p:txBody>
          <a:bodyPr>
            <a:spAutoFit/>
          </a:bodyPr>
          <a:lstStyle/>
          <a:p>
            <a:r>
              <a:rPr lang="en-GB" dirty="0"/>
              <a:t>John William Draper: </a:t>
            </a:r>
            <a:r>
              <a:rPr lang="en-GB" i="1" dirty="0"/>
              <a:t>History of the Conflict between Religion and Science</a:t>
            </a:r>
            <a:r>
              <a:rPr lang="en-GB" dirty="0"/>
              <a:t> (1874)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65920"/>
            <a:ext cx="2159000" cy="2590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3012" y="3276600"/>
            <a:ext cx="2011680" cy="2560320"/>
          </a:xfrm>
          <a:prstGeom prst="rect">
            <a:avLst/>
          </a:prstGeom>
        </p:spPr>
      </p:pic>
      <p:sp>
        <p:nvSpPr>
          <p:cNvPr id="8" name="TextBox 7"/>
          <p:cNvSpPr txBox="1"/>
          <p:nvPr/>
        </p:nvSpPr>
        <p:spPr>
          <a:xfrm>
            <a:off x="5029200" y="5939135"/>
            <a:ext cx="4114800" cy="923330"/>
          </a:xfrm>
          <a:prstGeom prst="rect">
            <a:avLst/>
          </a:prstGeom>
          <a:noFill/>
        </p:spPr>
        <p:txBody>
          <a:bodyPr wrap="square" rtlCol="0">
            <a:spAutoFit/>
          </a:bodyPr>
          <a:lstStyle/>
          <a:p>
            <a:r>
              <a:rPr lang="en-GB" dirty="0"/>
              <a:t>Andrew Dickson White: </a:t>
            </a:r>
            <a:r>
              <a:rPr lang="en-GB" i="1" dirty="0"/>
              <a:t>A History of the Warfare of Science with Theology in Christendom</a:t>
            </a:r>
            <a:r>
              <a:rPr lang="en-GB" dirty="0"/>
              <a:t> (1896)</a:t>
            </a:r>
          </a:p>
        </p:txBody>
      </p:sp>
    </p:spTree>
    <p:extLst>
      <p:ext uri="{BB962C8B-B14F-4D97-AF65-F5344CB8AC3E}">
        <p14:creationId xmlns:p14="http://schemas.microsoft.com/office/powerpoint/2010/main" val="3547467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Modern science: </a:t>
            </a:r>
            <a:r>
              <a:rPr lang="en-US" sz="2400" b="1" dirty="0" err="1"/>
              <a:t>paleomagnetism</a:t>
            </a:r>
            <a:endParaRPr lang="en-GB" sz="2400" dirty="0"/>
          </a:p>
        </p:txBody>
      </p:sp>
      <p:sp>
        <p:nvSpPr>
          <p:cNvPr id="3" name="TextBox 2"/>
          <p:cNvSpPr txBox="1"/>
          <p:nvPr/>
        </p:nvSpPr>
        <p:spPr>
          <a:xfrm>
            <a:off x="205154" y="1219200"/>
            <a:ext cx="6805246" cy="278537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Different strata of magnetic rocks have opposing directions of magnetization, and so must have been laid down when the Earth’s magnetic field had opposite orientations. </a:t>
            </a:r>
          </a:p>
          <a:p>
            <a:pPr marL="285750" indent="-285750">
              <a:spcAft>
                <a:spcPts val="600"/>
              </a:spcAft>
              <a:buFont typeface="Arial" panose="020B0604020202020204" pitchFamily="34" charset="0"/>
              <a:buChar char="•"/>
            </a:pPr>
            <a:r>
              <a:rPr lang="en-US" sz="2000" dirty="0"/>
              <a:t>This implies that there have been numerous field reversals. </a:t>
            </a:r>
          </a:p>
          <a:p>
            <a:pPr marL="285750" indent="-285750">
              <a:spcAft>
                <a:spcPts val="600"/>
              </a:spcAft>
              <a:buFont typeface="Arial" panose="020B0604020202020204" pitchFamily="34" charset="0"/>
              <a:buChar char="•"/>
            </a:pPr>
            <a:r>
              <a:rPr lang="en-US" sz="2000" dirty="0"/>
              <a:t>The most recent reversal occurred about three quarters of a million years ago.</a:t>
            </a:r>
          </a:p>
          <a:p>
            <a:pPr marL="285750" indent="-285750">
              <a:buFont typeface="Arial" panose="020B0604020202020204" pitchFamily="34" charset="0"/>
              <a:buChar char="•"/>
            </a:pPr>
            <a:r>
              <a:rPr lang="en-US" sz="2000" dirty="0" err="1"/>
              <a:t>Paleomagnetism</a:t>
            </a:r>
            <a:r>
              <a:rPr lang="en-US" sz="2000" dirty="0"/>
              <a:t> was essential to the understanding of continental drift and the development of plate tectonics.</a:t>
            </a:r>
            <a:endParaRPr lang="en-GB"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166" y="1295400"/>
            <a:ext cx="1545834" cy="53949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945636"/>
            <a:ext cx="4267200" cy="2912364"/>
          </a:xfrm>
          <a:prstGeom prst="rect">
            <a:avLst/>
          </a:prstGeom>
        </p:spPr>
      </p:pic>
    </p:spTree>
    <p:extLst>
      <p:ext uri="{BB962C8B-B14F-4D97-AF65-F5344CB8AC3E}">
        <p14:creationId xmlns:p14="http://schemas.microsoft.com/office/powerpoint/2010/main" val="2200750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Modern science: </a:t>
            </a:r>
            <a:r>
              <a:rPr lang="en-US" sz="2400" b="1" dirty="0"/>
              <a:t>paleontology</a:t>
            </a:r>
            <a:endParaRPr lang="en-GB" sz="2400" dirty="0"/>
          </a:p>
        </p:txBody>
      </p:sp>
      <p:sp>
        <p:nvSpPr>
          <p:cNvPr id="3" name="TextBox 2"/>
          <p:cNvSpPr txBox="1"/>
          <p:nvPr/>
        </p:nvSpPr>
        <p:spPr>
          <a:xfrm>
            <a:off x="205154" y="1219200"/>
            <a:ext cx="8481646" cy="2246769"/>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Fossils show that many of the animals and plants existing in the past were very different from those of today. </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a:t>Dating of rocks allows dating of fossils. </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a:t>Human remains are not found in ancient rocks. This shows that human history is only a small fraction of the fossil record.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777677"/>
            <a:ext cx="4648200" cy="3089116"/>
          </a:xfrm>
          <a:prstGeom prst="rect">
            <a:avLst/>
          </a:prstGeom>
        </p:spPr>
      </p:pic>
      <p:sp>
        <p:nvSpPr>
          <p:cNvPr id="7" name="TextBox 6"/>
          <p:cNvSpPr txBox="1"/>
          <p:nvPr/>
        </p:nvSpPr>
        <p:spPr>
          <a:xfrm>
            <a:off x="181708" y="3657600"/>
            <a:ext cx="4390292" cy="190821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We also see that individual locations have been at different times land and seabed – indeed, this was critical to Hutton and Lyell’s understanding that the Earth was ancient.</a:t>
            </a:r>
            <a:endParaRPr lang="en-GB" sz="2000" dirty="0"/>
          </a:p>
          <a:p>
            <a:endParaRPr lang="en-GB" dirty="0"/>
          </a:p>
        </p:txBody>
      </p:sp>
    </p:spTree>
    <p:extLst>
      <p:ext uri="{BB962C8B-B14F-4D97-AF65-F5344CB8AC3E}">
        <p14:creationId xmlns:p14="http://schemas.microsoft.com/office/powerpoint/2010/main" val="17203977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Modern science: </a:t>
            </a:r>
            <a:r>
              <a:rPr lang="en-US" sz="2400" b="1" dirty="0"/>
              <a:t>bioinformatics (1) </a:t>
            </a:r>
            <a:endParaRPr lang="en-GB" sz="2400" dirty="0"/>
          </a:p>
        </p:txBody>
      </p:sp>
      <p:sp>
        <p:nvSpPr>
          <p:cNvPr id="3" name="TextBox 2"/>
          <p:cNvSpPr txBox="1"/>
          <p:nvPr/>
        </p:nvSpPr>
        <p:spPr>
          <a:xfrm>
            <a:off x="381000" y="1295400"/>
            <a:ext cx="8534400" cy="4062651"/>
          </a:xfrm>
          <a:prstGeom prst="rect">
            <a:avLst/>
          </a:prstGeom>
          <a:noFill/>
        </p:spPr>
        <p:txBody>
          <a:bodyPr wrap="square" rtlCol="0">
            <a:spAutoFit/>
          </a:bodyPr>
          <a:lstStyle/>
          <a:p>
            <a:pPr marL="342900" indent="-342900">
              <a:buFont typeface="Arial" panose="020B0604020202020204" pitchFamily="34" charset="0"/>
              <a:buChar char="•"/>
            </a:pPr>
            <a:r>
              <a:rPr lang="en-GB" sz="2000" dirty="0"/>
              <a:t>We now have much genomic and other DNA &amp; protein sequence data. This allows us to build up evolutionary family trees by finding the likely common ancestors. These trees are generally in agreement with trees derived purely from comparison of morphology. </a:t>
            </a:r>
          </a:p>
          <a:p>
            <a:r>
              <a:rPr lang="en-GB" sz="2000" dirty="0"/>
              <a:t> </a:t>
            </a:r>
          </a:p>
          <a:p>
            <a:pPr marL="342900" indent="-342900">
              <a:buFont typeface="Arial" panose="020B0604020202020204" pitchFamily="34" charset="0"/>
              <a:buChar char="•"/>
            </a:pPr>
            <a:r>
              <a:rPr lang="en-GB" sz="2000" dirty="0"/>
              <a:t>One of the most useful methods of constructing trees is to utilise the rare insertion events that insert short and long interspersed elements into genomes, perhaps by a virus infecting a germ line cell and inserting its sequence into the host genome. Since it is very unlikely that an identical insertion will appear at exactly corresponding locations in distinct lineages, two species sharing a SINE or LINE must have diverged more recently than the insertion event. </a:t>
            </a:r>
            <a:r>
              <a:rPr lang="en-GB" dirty="0"/>
              <a:t> </a:t>
            </a:r>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49401"/>
            <a:ext cx="5562601" cy="150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406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Modern science: </a:t>
            </a:r>
            <a:r>
              <a:rPr lang="en-US" sz="2400" b="1" dirty="0"/>
              <a:t>bioinformatics (2) </a:t>
            </a:r>
            <a:endParaRPr lang="en-GB" sz="2400" dirty="0"/>
          </a:p>
        </p:txBody>
      </p:sp>
      <p:sp>
        <p:nvSpPr>
          <p:cNvPr id="3" name="TextBox 2"/>
          <p:cNvSpPr txBox="1"/>
          <p:nvPr/>
        </p:nvSpPr>
        <p:spPr>
          <a:xfrm>
            <a:off x="381000" y="1295400"/>
            <a:ext cx="8534400" cy="290848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We can trace molecular evolution through the sequences, structures and functions of homologous proteins in different organisms, identifying specific events such as gene fusion or duplication. We can also trace evolutionary changes in protein functions (</a:t>
            </a:r>
            <a:r>
              <a:rPr lang="en-GB" sz="2000" i="1" dirty="0"/>
              <a:t>e.g.</a:t>
            </a:r>
            <a:r>
              <a:rPr lang="en-GB" sz="2000" dirty="0"/>
              <a:t>, eye lens </a:t>
            </a:r>
            <a:r>
              <a:rPr lang="en-GB" sz="2000" dirty="0" err="1"/>
              <a:t>crystallins</a:t>
            </a:r>
            <a:r>
              <a:rPr lang="en-GB" sz="2000" dirty="0"/>
              <a:t> are related to the enzyme aldose reductase). </a:t>
            </a:r>
          </a:p>
          <a:p>
            <a:pPr marL="285750" indent="-285750">
              <a:buFont typeface="Arial" panose="020B0604020202020204" pitchFamily="34" charset="0"/>
              <a:buChar char="•"/>
            </a:pPr>
            <a:r>
              <a:rPr lang="en-GB" sz="2000" dirty="0"/>
              <a:t>We see non-expressed ‘fossil’ genes with enough information to be identifiable, but not enough to be functional, </a:t>
            </a:r>
            <a:r>
              <a:rPr lang="en-GB" sz="2000" i="1" dirty="0"/>
              <a:t>e.g.,</a:t>
            </a:r>
            <a:r>
              <a:rPr lang="en-GB" sz="2000" dirty="0"/>
              <a:t> the human gene for the last stage of vitamin C synthesis.</a:t>
            </a:r>
          </a:p>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0721" y="3660486"/>
            <a:ext cx="5090864" cy="320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95" y="5802868"/>
            <a:ext cx="4071916" cy="923330"/>
          </a:xfrm>
          <a:prstGeom prst="rect">
            <a:avLst/>
          </a:prstGeom>
          <a:noFill/>
        </p:spPr>
        <p:txBody>
          <a:bodyPr wrap="square" rtlCol="0">
            <a:spAutoFit/>
          </a:bodyPr>
          <a:lstStyle/>
          <a:p>
            <a:r>
              <a:rPr lang="en-GB" i="1" dirty="0"/>
              <a:t>Evolutionary family trees (phylogenetic trees) show how related proteins have evolved different functions</a:t>
            </a:r>
          </a:p>
        </p:txBody>
      </p:sp>
    </p:spTree>
    <p:extLst>
      <p:ext uri="{BB962C8B-B14F-4D97-AF65-F5344CB8AC3E}">
        <p14:creationId xmlns:p14="http://schemas.microsoft.com/office/powerpoint/2010/main" val="4228832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a:t>Scientific and Religious Belief: Summary so far</a:t>
            </a:r>
          </a:p>
        </p:txBody>
      </p:sp>
      <p:sp>
        <p:nvSpPr>
          <p:cNvPr id="5" name="TextBox 4"/>
          <p:cNvSpPr txBox="1"/>
          <p:nvPr/>
        </p:nvSpPr>
        <p:spPr>
          <a:xfrm>
            <a:off x="0" y="6427177"/>
            <a:ext cx="5611601" cy="400110"/>
          </a:xfrm>
          <a:prstGeom prst="rect">
            <a:avLst/>
          </a:prstGeom>
          <a:noFill/>
        </p:spPr>
        <p:txBody>
          <a:bodyPr wrap="none" rtlCol="0">
            <a:spAutoFit/>
          </a:bodyPr>
          <a:lstStyle/>
          <a:p>
            <a:r>
              <a:rPr lang="en-GB" sz="2000" b="1" dirty="0"/>
              <a:t>ID1003  Dr John Mitchell    </a:t>
            </a:r>
            <a:r>
              <a:rPr lang="en-GB" sz="2000" b="1" dirty="0">
                <a:solidFill>
                  <a:srgbClr val="0000CC"/>
                </a:solidFill>
              </a:rPr>
              <a:t>jbom@st-andrews.ac.uk</a:t>
            </a:r>
          </a:p>
        </p:txBody>
      </p:sp>
      <p:sp>
        <p:nvSpPr>
          <p:cNvPr id="2" name="TextBox 1"/>
          <p:cNvSpPr txBox="1"/>
          <p:nvPr/>
        </p:nvSpPr>
        <p:spPr>
          <a:xfrm>
            <a:off x="152399" y="1219200"/>
            <a:ext cx="8839199" cy="2939266"/>
          </a:xfrm>
          <a:prstGeom prst="rect">
            <a:avLst/>
          </a:prstGeom>
          <a:noFill/>
        </p:spPr>
        <p:txBody>
          <a:bodyPr wrap="square" rtlCol="0">
            <a:spAutoFit/>
          </a:bodyPr>
          <a:lstStyle/>
          <a:p>
            <a:pPr>
              <a:spcAft>
                <a:spcPts val="600"/>
              </a:spcAft>
            </a:pPr>
            <a:r>
              <a:rPr lang="en-GB" sz="2000" b="1" dirty="0"/>
              <a:t>1a. </a:t>
            </a:r>
            <a:r>
              <a:rPr lang="en-GB" sz="2000" dirty="0"/>
              <a:t>Fundamentalist beliefs are anti-scientific and, if we take science at all seriously, counterfactual. But they do not represent the views of reasonable, educated believers.</a:t>
            </a:r>
          </a:p>
          <a:p>
            <a:r>
              <a:rPr lang="en-GB" sz="2000" b="1" dirty="0"/>
              <a:t>1b. </a:t>
            </a:r>
            <a:r>
              <a:rPr lang="en-GB" sz="2000" dirty="0"/>
              <a:t>The “new atheism” is a less tolerant version of the old atheism, and could only have more explanatory power if the God hypothesis were scientifically testable.</a:t>
            </a:r>
          </a:p>
          <a:p>
            <a:endParaRPr lang="en-GB" sz="2000" dirty="0"/>
          </a:p>
          <a:p>
            <a:r>
              <a:rPr lang="en-GB" sz="2000" b="1" dirty="0"/>
              <a:t>2. </a:t>
            </a:r>
            <a:r>
              <a:rPr lang="en-GB" sz="2000" dirty="0"/>
              <a:t>Science has developed an impressive and predictive understanding of our world, an understanding that is independent of any particular religious or atheistic viewpoint.</a:t>
            </a:r>
          </a:p>
        </p:txBody>
      </p:sp>
    </p:spTree>
    <p:extLst>
      <p:ext uri="{BB962C8B-B14F-4D97-AF65-F5344CB8AC3E}">
        <p14:creationId xmlns:p14="http://schemas.microsoft.com/office/powerpoint/2010/main" val="2085630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5169"/>
            <a:ext cx="8229600" cy="1143000"/>
          </a:xfrm>
        </p:spPr>
        <p:txBody>
          <a:bodyPr>
            <a:normAutofit/>
          </a:bodyPr>
          <a:lstStyle/>
          <a:p>
            <a:r>
              <a:rPr lang="en-GB" sz="2400" b="1" dirty="0"/>
              <a:t>Image Credits</a:t>
            </a:r>
          </a:p>
        </p:txBody>
      </p:sp>
      <p:sp>
        <p:nvSpPr>
          <p:cNvPr id="3" name="TextBox 2"/>
          <p:cNvSpPr txBox="1"/>
          <p:nvPr/>
        </p:nvSpPr>
        <p:spPr>
          <a:xfrm>
            <a:off x="96715" y="762000"/>
            <a:ext cx="9067800" cy="778674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200" dirty="0">
                <a:hlinkClick r:id="rId3"/>
              </a:rPr>
              <a:t>http://diaryofanalevelstudent.wordpress.com/2012/10/30/science-vs-religion/</a:t>
            </a:r>
          </a:p>
          <a:p>
            <a:pPr marL="285750" indent="-285750">
              <a:spcAft>
                <a:spcPts val="600"/>
              </a:spcAft>
              <a:buFont typeface="Arial" panose="020B0604020202020204" pitchFamily="34" charset="0"/>
              <a:buChar char="•"/>
            </a:pPr>
            <a:r>
              <a:rPr lang="en-GB" sz="1200" dirty="0">
                <a:hlinkClick r:id="rId3"/>
              </a:rPr>
              <a:t>http://</a:t>
            </a:r>
            <a:r>
              <a:rPr lang="en-GB" sz="1200" dirty="0" smtClean="0">
                <a:hlinkClick r:id="rId3"/>
              </a:rPr>
              <a:t>www.csicop.org/si/archive/category/volume_26.2</a:t>
            </a:r>
            <a:endParaRPr lang="en-GB" sz="1200" dirty="0" smtClean="0"/>
          </a:p>
          <a:p>
            <a:pPr marL="285750" indent="-285750">
              <a:spcAft>
                <a:spcPts val="600"/>
              </a:spcAft>
              <a:buFont typeface="Arial" panose="020B0604020202020204" pitchFamily="34" charset="0"/>
              <a:buChar char="•"/>
            </a:pPr>
            <a:r>
              <a:rPr lang="en-GB" sz="1200" dirty="0">
                <a:hlinkClick r:id="rId4"/>
              </a:rPr>
              <a:t>https://</a:t>
            </a:r>
            <a:r>
              <a:rPr lang="en-GB" sz="1200" dirty="0" smtClean="0">
                <a:hlinkClick r:id="rId4"/>
              </a:rPr>
              <a:t>commons.wikimedia.org/wiki/File:John_William_Draper.jpg</a:t>
            </a:r>
            <a:r>
              <a:rPr lang="en-GB" sz="1200" dirty="0"/>
              <a:t> </a:t>
            </a:r>
            <a:r>
              <a:rPr lang="en-GB" sz="1200" dirty="0" smtClean="0"/>
              <a:t>by Edward </a:t>
            </a:r>
            <a:r>
              <a:rPr lang="en-GB" sz="1200" dirty="0"/>
              <a:t>Bierstadt [Public domain]</a:t>
            </a:r>
            <a:endParaRPr lang="en-GB" sz="1200" dirty="0" smtClean="0"/>
          </a:p>
          <a:p>
            <a:pPr marL="285750" indent="-285750">
              <a:spcAft>
                <a:spcPts val="600"/>
              </a:spcAft>
              <a:buFont typeface="Arial" panose="020B0604020202020204" pitchFamily="34" charset="0"/>
              <a:buChar char="•"/>
            </a:pPr>
            <a:r>
              <a:rPr lang="en-GB" sz="1200" dirty="0">
                <a:hlinkClick r:id="rId5"/>
              </a:rPr>
              <a:t>https://en.wikipedia.org/wiki/Conflict_thesis#/</a:t>
            </a:r>
            <a:r>
              <a:rPr lang="en-GB" sz="1200" dirty="0" smtClean="0">
                <a:hlinkClick r:id="rId5"/>
              </a:rPr>
              <a:t>media/File:Andrew_Dickson_White_1885.jpg</a:t>
            </a:r>
            <a:r>
              <a:rPr lang="en-GB" sz="1200" dirty="0" smtClean="0"/>
              <a:t> </a:t>
            </a:r>
            <a:endParaRPr lang="en-GB" sz="1200" dirty="0"/>
          </a:p>
          <a:p>
            <a:pPr marL="285750" indent="-285750">
              <a:spcAft>
                <a:spcPts val="600"/>
              </a:spcAft>
              <a:buFont typeface="Arial" panose="020B0604020202020204" pitchFamily="34" charset="0"/>
              <a:buChar char="•"/>
            </a:pPr>
            <a:r>
              <a:rPr lang="en-GB" sz="1200" dirty="0">
                <a:hlinkClick r:id="rId6"/>
              </a:rPr>
              <a:t>http://www.theatheistrabbi.com/tag/evolution-and-creationism</a:t>
            </a:r>
            <a:endParaRPr lang="en-GB" sz="1200" dirty="0"/>
          </a:p>
          <a:p>
            <a:pPr marL="285750" indent="-285750">
              <a:spcAft>
                <a:spcPts val="600"/>
              </a:spcAft>
              <a:buFont typeface="Arial" panose="020B0604020202020204" pitchFamily="34" charset="0"/>
              <a:buChar char="•"/>
            </a:pPr>
            <a:r>
              <a:rPr lang="en-GB" sz="1100" dirty="0">
                <a:hlinkClick r:id="rId7"/>
              </a:rPr>
              <a:t>https://</a:t>
            </a:r>
            <a:r>
              <a:rPr lang="en-GB" sz="1100" dirty="0" smtClean="0">
                <a:hlinkClick r:id="rId7"/>
              </a:rPr>
              <a:t>www.theguardian.com/science/political-science/2017/sep/05/questioning-evolution-is-neither-science-denial-nor-the-preserve-of-creationists</a:t>
            </a:r>
            <a:endParaRPr lang="en-GB" sz="1100" dirty="0" smtClean="0"/>
          </a:p>
          <a:p>
            <a:pPr marL="285750" indent="-285750">
              <a:spcAft>
                <a:spcPts val="600"/>
              </a:spcAft>
              <a:buFont typeface="Arial" panose="020B0604020202020204" pitchFamily="34" charset="0"/>
              <a:buChar char="•"/>
            </a:pPr>
            <a:r>
              <a:rPr lang="en-GB" sz="1200" dirty="0" smtClean="0">
                <a:hlinkClick r:id="rId8"/>
              </a:rPr>
              <a:t>https</a:t>
            </a:r>
            <a:r>
              <a:rPr lang="en-GB" sz="1200" dirty="0">
                <a:hlinkClick r:id="rId8"/>
              </a:rPr>
              <a:t>://en.wikipedia.org/wiki/File:Ariane_Sherine_and_Richard_Dawkins_at_the_Atheist_Bus_Campaign_launch.jpg</a:t>
            </a:r>
            <a:endParaRPr lang="en-GB" sz="1200" dirty="0"/>
          </a:p>
          <a:p>
            <a:pPr marL="285750" indent="-285750">
              <a:spcAft>
                <a:spcPts val="600"/>
              </a:spcAft>
              <a:buFont typeface="Arial" panose="020B0604020202020204" pitchFamily="34" charset="0"/>
              <a:buChar char="•"/>
            </a:pPr>
            <a:r>
              <a:rPr lang="en-GB" sz="1200" dirty="0">
                <a:hlinkClick r:id="rId9"/>
              </a:rPr>
              <a:t>http://www.richarddawkins.net/books/2013/8/6/the-god-virus-how-religion-infects-our-lives-and-culture</a:t>
            </a:r>
            <a:endParaRPr lang="en-GB" sz="1200" dirty="0"/>
          </a:p>
          <a:p>
            <a:pPr marL="285750" indent="-285750">
              <a:spcAft>
                <a:spcPts val="600"/>
              </a:spcAft>
              <a:buFont typeface="Arial" panose="020B0604020202020204" pitchFamily="34" charset="0"/>
              <a:buChar char="•"/>
            </a:pPr>
            <a:r>
              <a:rPr lang="en-GB" sz="1200" dirty="0">
                <a:hlinkClick r:id="rId10"/>
              </a:rPr>
              <a:t>https://en.wikipedia.org/wiki/File:John_William_Draper.jpg</a:t>
            </a:r>
            <a:endParaRPr lang="en-GB" sz="1200" dirty="0"/>
          </a:p>
          <a:p>
            <a:pPr marL="285750" indent="-285750">
              <a:spcAft>
                <a:spcPts val="600"/>
              </a:spcAft>
              <a:buFont typeface="Arial" panose="020B0604020202020204" pitchFamily="34" charset="0"/>
              <a:buChar char="•"/>
            </a:pPr>
            <a:r>
              <a:rPr lang="en-GB" sz="1200" dirty="0">
                <a:hlinkClick r:id="rId11"/>
              </a:rPr>
              <a:t>https://en.wikipedia.org/wiki/File:Andrew_Dickson_White_1885.jpg</a:t>
            </a:r>
            <a:endParaRPr lang="en-GB" sz="1200" dirty="0"/>
          </a:p>
          <a:p>
            <a:pPr marL="285750" indent="-285750">
              <a:spcAft>
                <a:spcPts val="600"/>
              </a:spcAft>
              <a:buFont typeface="Arial" panose="020B0604020202020204" pitchFamily="34" charset="0"/>
              <a:buChar char="•"/>
            </a:pPr>
            <a:r>
              <a:rPr lang="en-GB" sz="1200" dirty="0">
                <a:hlinkClick r:id="rId12"/>
              </a:rPr>
              <a:t>http://www.catholicchapterhouse.com/blog/2011/07/14/science-in-the-bible/</a:t>
            </a:r>
            <a:endParaRPr lang="en-GB" sz="1200" dirty="0"/>
          </a:p>
          <a:p>
            <a:pPr marL="285750" indent="-285750">
              <a:spcAft>
                <a:spcPts val="600"/>
              </a:spcAft>
              <a:buFont typeface="Arial" panose="020B0604020202020204" pitchFamily="34" charset="0"/>
              <a:buChar char="•"/>
            </a:pPr>
            <a:r>
              <a:rPr lang="en-GB" sz="1200" dirty="0">
                <a:hlinkClick r:id="rId13"/>
              </a:rPr>
              <a:t>http://cafewitteveen.wordpress.com/2011/02/15/then-on-the-eighth-day/</a:t>
            </a:r>
            <a:endParaRPr lang="en-GB" sz="1200" dirty="0"/>
          </a:p>
          <a:p>
            <a:pPr marL="285750" indent="-285750">
              <a:spcAft>
                <a:spcPts val="600"/>
              </a:spcAft>
              <a:buFont typeface="Arial" panose="020B0604020202020204" pitchFamily="34" charset="0"/>
              <a:buChar char="•"/>
            </a:pPr>
            <a:r>
              <a:rPr lang="en-GB" sz="1200" dirty="0">
                <a:hlinkClick r:id="rId14"/>
              </a:rPr>
              <a:t>http://www.webpages.uidaho.edu/ngier/gre13.htm</a:t>
            </a:r>
            <a:endParaRPr lang="en-GB" sz="1200" dirty="0"/>
          </a:p>
          <a:p>
            <a:pPr marL="285750" indent="-285750">
              <a:spcAft>
                <a:spcPts val="600"/>
              </a:spcAft>
              <a:buFont typeface="Arial" panose="020B0604020202020204" pitchFamily="34" charset="0"/>
              <a:buChar char="•"/>
            </a:pPr>
            <a:r>
              <a:rPr lang="en-GB" sz="1200" dirty="0">
                <a:hlinkClick r:id="rId15"/>
              </a:rPr>
              <a:t>http://biblische.blogspot.co.uk/2006/09/tree-of-knowledge-of-good-and-evil.html</a:t>
            </a:r>
            <a:endParaRPr lang="en-GB" sz="1200" dirty="0"/>
          </a:p>
          <a:p>
            <a:pPr marL="285750" indent="-285750">
              <a:spcAft>
                <a:spcPts val="600"/>
              </a:spcAft>
              <a:buFont typeface="Arial" panose="020B0604020202020204" pitchFamily="34" charset="0"/>
              <a:buChar char="•"/>
            </a:pPr>
            <a:r>
              <a:rPr lang="en-GB" sz="1200" dirty="0">
                <a:hlinkClick r:id="rId16"/>
              </a:rPr>
              <a:t>http://freethinkernews.com/2013/06/on-daniel-dennetts-seven-tools-for-thinking/</a:t>
            </a:r>
            <a:endParaRPr lang="en-GB" sz="1200" dirty="0"/>
          </a:p>
          <a:p>
            <a:pPr marL="285750" indent="-285750">
              <a:spcAft>
                <a:spcPts val="600"/>
              </a:spcAft>
              <a:buFont typeface="Arial" panose="020B0604020202020204" pitchFamily="34" charset="0"/>
              <a:buChar char="•"/>
            </a:pPr>
            <a:r>
              <a:rPr lang="en-GB" sz="1200" dirty="0">
                <a:hlinkClick r:id="rId17"/>
              </a:rPr>
              <a:t>http://latimesblogs.latimes.com/nationnow/2011/12/christopher-hitchens-death-reaction.html</a:t>
            </a:r>
            <a:endParaRPr lang="en-GB" sz="1200" dirty="0"/>
          </a:p>
          <a:p>
            <a:pPr marL="285750" indent="-285750">
              <a:spcAft>
                <a:spcPts val="600"/>
              </a:spcAft>
              <a:buFont typeface="Arial" panose="020B0604020202020204" pitchFamily="34" charset="0"/>
              <a:buChar char="•"/>
            </a:pPr>
            <a:r>
              <a:rPr lang="en-GB" sz="1200" dirty="0">
                <a:hlinkClick r:id="rId18"/>
              </a:rPr>
              <a:t>http://nirmukta.com/2010/04/10/is-richard-dawkins-arrogant-ridicule-passion-and-the-new-atheists/</a:t>
            </a:r>
            <a:endParaRPr lang="en-GB" sz="1200" dirty="0"/>
          </a:p>
          <a:p>
            <a:pPr marL="285750" indent="-285750">
              <a:spcAft>
                <a:spcPts val="600"/>
              </a:spcAft>
              <a:buFont typeface="Arial" panose="020B0604020202020204" pitchFamily="34" charset="0"/>
              <a:buChar char="•"/>
            </a:pPr>
            <a:r>
              <a:rPr lang="en-GB" sz="1200" dirty="0">
                <a:hlinkClick r:id="rId19"/>
              </a:rPr>
              <a:t>http://news.moviefone.com/2010/02/03/alice-in-wonderland-character-progression/</a:t>
            </a:r>
            <a:endParaRPr lang="en-GB" sz="1200" dirty="0"/>
          </a:p>
          <a:p>
            <a:pPr marL="285750" indent="-285750">
              <a:spcAft>
                <a:spcPts val="600"/>
              </a:spcAft>
              <a:buFont typeface="Arial" panose="020B0604020202020204" pitchFamily="34" charset="0"/>
              <a:buChar char="•"/>
            </a:pPr>
            <a:r>
              <a:rPr lang="en-GB" sz="1200" dirty="0">
                <a:hlinkClick r:id="rId20"/>
              </a:rPr>
              <a:t>http://www.itsbeach.com/blog/2009/09/apollo-11-launch-sequence.html</a:t>
            </a:r>
            <a:endParaRPr lang="en-GB" sz="1200" dirty="0"/>
          </a:p>
          <a:p>
            <a:pPr marL="285750" indent="-285750">
              <a:spcAft>
                <a:spcPts val="600"/>
              </a:spcAft>
              <a:buFont typeface="Arial" panose="020B0604020202020204" pitchFamily="34" charset="0"/>
              <a:buChar char="•"/>
            </a:pPr>
            <a:r>
              <a:rPr lang="en-GB" sz="1200" dirty="0">
                <a:hlinkClick r:id="rId21"/>
              </a:rPr>
              <a:t>http://www.npr.org/2011/11/08/141931239/for-copernicus-a-perfect-heaven-put-sun-at-center</a:t>
            </a:r>
            <a:endParaRPr lang="en-GB" sz="1200" dirty="0"/>
          </a:p>
          <a:p>
            <a:pPr marL="285750" indent="-285750">
              <a:spcAft>
                <a:spcPts val="600"/>
              </a:spcAft>
              <a:buFont typeface="Arial" panose="020B0604020202020204" pitchFamily="34" charset="0"/>
              <a:buChar char="•"/>
            </a:pPr>
            <a:r>
              <a:rPr lang="en-GB" sz="1200" dirty="0">
                <a:hlinkClick r:id="rId22"/>
              </a:rPr>
              <a:t>https://en.wikipedia.org/wiki/File:Galileo_before_the_Holy_Office.jpg</a:t>
            </a:r>
            <a:endParaRPr lang="en-GB" sz="1200" dirty="0"/>
          </a:p>
          <a:p>
            <a:pPr marL="285750" indent="-285750">
              <a:spcAft>
                <a:spcPts val="600"/>
              </a:spcAft>
              <a:buFont typeface="Arial" panose="020B0604020202020204" pitchFamily="34" charset="0"/>
              <a:buChar char="•"/>
            </a:pPr>
            <a:r>
              <a:rPr lang="en-GB" sz="1200" dirty="0">
                <a:hlinkClick r:id="rId23"/>
              </a:rPr>
              <a:t>https://en.wikipedia.org/wiki/File:Foucault_pendulum_animated.gif</a:t>
            </a:r>
            <a:endParaRPr lang="en-GB" sz="1200" dirty="0"/>
          </a:p>
          <a:p>
            <a:pPr marL="285750" indent="-285750">
              <a:spcAft>
                <a:spcPts val="600"/>
              </a:spcAft>
              <a:buFont typeface="Arial" panose="020B0604020202020204" pitchFamily="34" charset="0"/>
              <a:buChar char="•"/>
            </a:pPr>
            <a:r>
              <a:rPr lang="en-GB" sz="1200" dirty="0">
                <a:hlinkClick r:id="rId24"/>
              </a:rPr>
              <a:t>http://www.irreligious.org/2013/10/funny-noahs-ark-cartoon-pictures.html#.</a:t>
            </a:r>
            <a:r>
              <a:rPr lang="en-GB" sz="1200" dirty="0" smtClean="0">
                <a:hlinkClick r:id="rId24"/>
              </a:rPr>
              <a:t>Uw8gALfnTzY</a:t>
            </a:r>
            <a:endParaRPr lang="en-GB" dirty="0"/>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189616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5" y="304800"/>
            <a:ext cx="8839279" cy="4708981"/>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GB" sz="1200" dirty="0">
                <a:hlinkClick r:id="rId3"/>
              </a:rPr>
              <a:t>https://en.wikipedia.org/wiki/File:Hutton_Unconformity,_Jedburgh.jpg</a:t>
            </a:r>
            <a:endParaRPr lang="en-GB" sz="1200" dirty="0"/>
          </a:p>
          <a:p>
            <a:pPr marL="285750" indent="-285750">
              <a:spcAft>
                <a:spcPts val="600"/>
              </a:spcAft>
              <a:buFont typeface="Arial" panose="020B0604020202020204" pitchFamily="34" charset="0"/>
              <a:buChar char="•"/>
            </a:pPr>
            <a:r>
              <a:rPr lang="en-GB" sz="1200" dirty="0" smtClean="0">
                <a:hlinkClick r:id="rId4"/>
              </a:rPr>
              <a:t>http</a:t>
            </a:r>
            <a:r>
              <a:rPr lang="en-GB" sz="1200" dirty="0">
                <a:hlinkClick r:id="rId4"/>
              </a:rPr>
              <a:t>://etc.usf.edu/clipart/60900/60973/60973_james_hutton.htm</a:t>
            </a:r>
            <a:endParaRPr lang="en-GB" sz="1200" dirty="0"/>
          </a:p>
          <a:p>
            <a:pPr marL="285750" indent="-285750">
              <a:spcAft>
                <a:spcPts val="600"/>
              </a:spcAft>
              <a:buFont typeface="Arial" panose="020B0604020202020204" pitchFamily="34" charset="0"/>
              <a:buChar char="•"/>
            </a:pPr>
            <a:r>
              <a:rPr lang="en-GB" sz="1200" dirty="0">
                <a:hlinkClick r:id="rId5"/>
              </a:rPr>
              <a:t>http://www.connected-earth.com/Peopleandpioneers/Pioneers/K/Kelvin/index.htm</a:t>
            </a:r>
            <a:endParaRPr lang="en-GB" sz="1200" dirty="0"/>
          </a:p>
          <a:p>
            <a:pPr marL="285750" indent="-285750">
              <a:spcAft>
                <a:spcPts val="600"/>
              </a:spcAft>
              <a:buFont typeface="Arial" panose="020B0604020202020204" pitchFamily="34" charset="0"/>
              <a:buChar char="•"/>
            </a:pPr>
            <a:r>
              <a:rPr lang="en-GB" sz="1200" dirty="0">
                <a:hlinkClick r:id="rId6"/>
              </a:rPr>
              <a:t>http://mpe2013.org/wp-content/uploads/2012/08/earth_SA5.jpg</a:t>
            </a:r>
            <a:endParaRPr lang="en-GB" sz="1200" dirty="0"/>
          </a:p>
          <a:p>
            <a:pPr marL="285750" indent="-285750">
              <a:spcAft>
                <a:spcPts val="600"/>
              </a:spcAft>
              <a:buFont typeface="Arial" panose="020B0604020202020204" pitchFamily="34" charset="0"/>
              <a:buChar char="•"/>
            </a:pPr>
            <a:r>
              <a:rPr lang="en-GB" sz="1200" dirty="0">
                <a:hlinkClick r:id="rId7"/>
              </a:rPr>
              <a:t>http://wp.patheos.com.s3.amazonaws.com/blogs/unreasonablefaith/files/2012/07/noahs-ark-cartoon.jpg</a:t>
            </a:r>
            <a:endParaRPr lang="en-GB" sz="1200" dirty="0"/>
          </a:p>
          <a:p>
            <a:pPr marL="285750" indent="-285750">
              <a:spcAft>
                <a:spcPts val="600"/>
              </a:spcAft>
              <a:buFont typeface="Arial" panose="020B0604020202020204" pitchFamily="34" charset="0"/>
              <a:buChar char="•"/>
            </a:pPr>
            <a:r>
              <a:rPr lang="en-GB" sz="1200" dirty="0">
                <a:hlinkClick r:id="rId8"/>
              </a:rPr>
              <a:t>https://commons.wikimedia.org/wiki/File:Charles_Darwin_photograph_by_Herbert_Rose_Barraud,_1881.jpg</a:t>
            </a:r>
            <a:endParaRPr lang="en-GB" sz="1200" dirty="0"/>
          </a:p>
          <a:p>
            <a:pPr marL="285750" indent="-285750">
              <a:spcAft>
                <a:spcPts val="600"/>
              </a:spcAft>
              <a:buFont typeface="Arial" panose="020B0604020202020204" pitchFamily="34" charset="0"/>
              <a:buChar char="•"/>
            </a:pPr>
            <a:r>
              <a:rPr lang="en-GB" sz="1200" dirty="0">
                <a:hlinkClick r:id="rId9"/>
              </a:rPr>
              <a:t>https://en.wikipedia.org/wiki/File:WilberforceVanityFair.jpg</a:t>
            </a:r>
            <a:endParaRPr lang="en-GB" sz="1200" dirty="0"/>
          </a:p>
          <a:p>
            <a:pPr marL="285750" indent="-285750">
              <a:spcAft>
                <a:spcPts val="600"/>
              </a:spcAft>
              <a:buFont typeface="Arial" panose="020B0604020202020204" pitchFamily="34" charset="0"/>
              <a:buChar char="•"/>
            </a:pPr>
            <a:r>
              <a:rPr lang="en-GB" sz="1200" dirty="0"/>
              <a:t>Crystal Palace dinosaur photos by John Mitchell</a:t>
            </a:r>
          </a:p>
          <a:p>
            <a:pPr marL="285750" indent="-285750">
              <a:spcAft>
                <a:spcPts val="600"/>
              </a:spcAft>
              <a:buFont typeface="Arial" panose="020B0604020202020204" pitchFamily="34" charset="0"/>
              <a:buChar char="•"/>
            </a:pPr>
            <a:r>
              <a:rPr lang="en-GB" sz="1200" dirty="0">
                <a:hlinkClick r:id="rId10"/>
              </a:rPr>
              <a:t>http://news.nationalgeographic.co.uk/news/bigphotos/21329204.html</a:t>
            </a:r>
            <a:endParaRPr lang="en-GB" sz="1200" dirty="0"/>
          </a:p>
          <a:p>
            <a:pPr marL="285750" indent="-285750">
              <a:spcAft>
                <a:spcPts val="600"/>
              </a:spcAft>
              <a:buFont typeface="Arial" panose="020B0604020202020204" pitchFamily="34" charset="0"/>
              <a:buChar char="•"/>
            </a:pPr>
            <a:r>
              <a:rPr lang="en-GB" sz="1200" dirty="0">
                <a:hlinkClick r:id="rId11"/>
              </a:rPr>
              <a:t>http://www.christianitytoday.com/ct/1996/december9/6te072.html</a:t>
            </a:r>
            <a:endParaRPr lang="en-GB" sz="1200" dirty="0"/>
          </a:p>
          <a:p>
            <a:pPr marL="285750" indent="-285750">
              <a:spcAft>
                <a:spcPts val="600"/>
              </a:spcAft>
              <a:buFont typeface="Arial" panose="020B0604020202020204" pitchFamily="34" charset="0"/>
              <a:buChar char="•"/>
            </a:pPr>
            <a:r>
              <a:rPr lang="en-GB" sz="1100" dirty="0">
                <a:hlinkClick r:id="rId12"/>
              </a:rPr>
              <a:t>http://www.telegraph.co.uk/news/religion/2910447/Charles-Darwin-to-receive-apology-from-the-Church-of-England-for-rejecting-evolution.html</a:t>
            </a:r>
            <a:endParaRPr lang="en-GB" sz="1100" dirty="0"/>
          </a:p>
          <a:p>
            <a:pPr marL="285750" indent="-285750">
              <a:spcAft>
                <a:spcPts val="600"/>
              </a:spcAft>
              <a:buFont typeface="Arial" panose="020B0604020202020204" pitchFamily="34" charset="0"/>
              <a:buChar char="•"/>
            </a:pPr>
            <a:r>
              <a:rPr lang="en-GB" sz="1200" dirty="0">
                <a:hlinkClick r:id="rId13"/>
              </a:rPr>
              <a:t>http://www.wallcoo.net/nature/NASA_JPL_Stars_and_Galaxies/wallpapers/1280x800/Stars_Galaxies_pia04936.jpg</a:t>
            </a:r>
            <a:endParaRPr lang="en-GB" sz="1200" dirty="0"/>
          </a:p>
          <a:p>
            <a:pPr marL="285750" indent="-285750">
              <a:spcAft>
                <a:spcPts val="600"/>
              </a:spcAft>
              <a:buFont typeface="Arial" panose="020B0604020202020204" pitchFamily="34" charset="0"/>
              <a:buChar char="•"/>
            </a:pPr>
            <a:r>
              <a:rPr lang="en-GB" sz="1200" dirty="0">
                <a:hlinkClick r:id="rId14"/>
              </a:rPr>
              <a:t>https://en.wikipedia.org/wiki/File:Paterson_isochron_animation.gif</a:t>
            </a:r>
            <a:endParaRPr lang="en-GB" sz="1200" dirty="0"/>
          </a:p>
          <a:p>
            <a:pPr marL="285750" indent="-285750">
              <a:spcAft>
                <a:spcPts val="600"/>
              </a:spcAft>
              <a:buFont typeface="Arial" panose="020B0604020202020204" pitchFamily="34" charset="0"/>
              <a:buChar char="•"/>
            </a:pPr>
            <a:r>
              <a:rPr lang="en-GB" sz="1200" dirty="0">
                <a:hlinkClick r:id="rId15"/>
              </a:rPr>
              <a:t>https://en.wikipedia.org/wiki/File:Plates_tect2_en.svg</a:t>
            </a:r>
            <a:endParaRPr lang="en-GB" sz="1200" dirty="0"/>
          </a:p>
          <a:p>
            <a:pPr marL="285750" indent="-285750">
              <a:spcAft>
                <a:spcPts val="600"/>
              </a:spcAft>
              <a:buFont typeface="Arial" panose="020B0604020202020204" pitchFamily="34" charset="0"/>
              <a:buChar char="•"/>
            </a:pPr>
            <a:r>
              <a:rPr lang="en-GB" sz="1200" dirty="0">
                <a:hlinkClick r:id="rId16"/>
              </a:rPr>
              <a:t>https://en.wikipedia.org/wiki/File:Geomagnetic_late_cenozoic.png</a:t>
            </a:r>
            <a:endParaRPr lang="en-GB" sz="1200" dirty="0"/>
          </a:p>
          <a:p>
            <a:pPr marL="285750" indent="-285750">
              <a:spcAft>
                <a:spcPts val="600"/>
              </a:spcAft>
              <a:buFont typeface="Arial" panose="020B0604020202020204" pitchFamily="34" charset="0"/>
              <a:buChar char="•"/>
            </a:pPr>
            <a:r>
              <a:rPr lang="en-GB" sz="1200" dirty="0">
                <a:hlinkClick r:id="rId17"/>
              </a:rPr>
              <a:t>https://whyevolutionistrue.wordpress.com/2012/12/30/a-terrific-popular-article-on-the-evolution-of-whales/</a:t>
            </a:r>
            <a:endParaRPr lang="en-GB" sz="1200" dirty="0"/>
          </a:p>
          <a:p>
            <a:pPr marL="285750" indent="-285750">
              <a:spcAft>
                <a:spcPts val="600"/>
              </a:spcAft>
              <a:buFont typeface="Arial" panose="020B0604020202020204" pitchFamily="34" charset="0"/>
              <a:buChar char="•"/>
            </a:pPr>
            <a:r>
              <a:rPr lang="en-GB" sz="1200" dirty="0"/>
              <a:t>Bioinformatics images: Rosanna Alderson, Daniel Barker &amp; John Mitchell</a:t>
            </a:r>
          </a:p>
          <a:p>
            <a:pPr marL="285750" indent="-285750">
              <a:spcAft>
                <a:spcPts val="600"/>
              </a:spcAft>
              <a:buFont typeface="Arial" panose="020B0604020202020204" pitchFamily="34" charset="0"/>
              <a:buChar char="•"/>
            </a:pPr>
            <a:r>
              <a:rPr lang="en-GB" sz="1200" dirty="0"/>
              <a:t>American Atheists quote: </a:t>
            </a:r>
            <a:r>
              <a:rPr lang="en-GB" sz="1200" dirty="0">
                <a:hlinkClick r:id="rId18"/>
              </a:rPr>
              <a:t>https://www.atheists.org/activism/resources/about-atheism/</a:t>
            </a:r>
            <a:endParaRPr lang="en-GB" sz="1200" dirty="0"/>
          </a:p>
        </p:txBody>
      </p:sp>
    </p:spTree>
    <p:extLst>
      <p:ext uri="{BB962C8B-B14F-4D97-AF65-F5344CB8AC3E}">
        <p14:creationId xmlns:p14="http://schemas.microsoft.com/office/powerpoint/2010/main" val="1273637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878" y="1066800"/>
            <a:ext cx="8686800" cy="2015936"/>
          </a:xfrm>
          <a:prstGeom prst="rect">
            <a:avLst/>
          </a:prstGeom>
          <a:noFill/>
        </p:spPr>
        <p:txBody>
          <a:bodyPr wrap="square" rtlCol="0">
            <a:spAutoFit/>
          </a:bodyPr>
          <a:lstStyle/>
          <a:p>
            <a:endParaRPr lang="en-GB" sz="2000" b="1" dirty="0"/>
          </a:p>
          <a:p>
            <a:pPr marL="457200" indent="-457200">
              <a:spcAft>
                <a:spcPts val="600"/>
              </a:spcAft>
              <a:buFont typeface="Arial" panose="020B0604020202020204" pitchFamily="34" charset="0"/>
              <a:buChar char="•"/>
            </a:pPr>
            <a:r>
              <a:rPr lang="en-GB" sz="2000" dirty="0"/>
              <a:t>Typically the conflict is seen as being between “scientific atheism” and the “fundamentalist” beliefs held by some adherents of many spiritual traditions, but most notably by extremist elements of Judaism, Christianity and Islam. </a:t>
            </a:r>
          </a:p>
          <a:p>
            <a:pPr marL="457200" indent="-457200">
              <a:spcAft>
                <a:spcPts val="600"/>
              </a:spcAft>
              <a:buFont typeface="Arial" panose="020B0604020202020204" pitchFamily="34" charset="0"/>
              <a:buChar char="•"/>
            </a:pPr>
            <a:r>
              <a:rPr lang="en-GB" sz="2000" dirty="0">
                <a:solidFill>
                  <a:srgbClr val="FF0000"/>
                </a:solidFill>
              </a:rPr>
              <a:t>Whilst fundamentalism is not the entire story of the science-religion dialogue, it is what we will look at first.</a:t>
            </a:r>
          </a:p>
        </p:txBody>
      </p:sp>
      <p:sp>
        <p:nvSpPr>
          <p:cNvPr id="3" name="Title 2"/>
          <p:cNvSpPr>
            <a:spLocks noGrp="1"/>
          </p:cNvSpPr>
          <p:nvPr>
            <p:ph type="title"/>
          </p:nvPr>
        </p:nvSpPr>
        <p:spPr/>
        <p:txBody>
          <a:bodyPr>
            <a:normAutofit fontScale="90000"/>
          </a:bodyPr>
          <a:lstStyle/>
          <a:p>
            <a:r>
              <a:rPr lang="en-GB" sz="2700" b="1" dirty="0"/>
              <a:t>Are religious and scientific ideas in fundamental conflict?</a:t>
            </a:r>
            <a:r>
              <a:rPr lang="en-GB" dirty="0"/>
              <a:t/>
            </a:r>
            <a:br>
              <a:rPr lang="en-GB" dirty="0"/>
            </a:br>
            <a:endParaRPr lang="en-GB" dirty="0"/>
          </a:p>
        </p:txBody>
      </p:sp>
    </p:spTree>
    <p:extLst>
      <p:ext uri="{BB962C8B-B14F-4D97-AF65-F5344CB8AC3E}">
        <p14:creationId xmlns:p14="http://schemas.microsoft.com/office/powerpoint/2010/main" val="154612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Aspects of fundamentalist belief</a:t>
            </a:r>
          </a:p>
        </p:txBody>
      </p:sp>
      <p:sp>
        <p:nvSpPr>
          <p:cNvPr id="3" name="TextBox 2"/>
          <p:cNvSpPr txBox="1"/>
          <p:nvPr/>
        </p:nvSpPr>
        <p:spPr>
          <a:xfrm>
            <a:off x="304800" y="1295400"/>
            <a:ext cx="8610600" cy="293926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t>This kind of religious belief is often characterised both by a doctrine of an inspired and error-free scripture and also by a lack of willingness to explore its interpretation as literature or the limitations of its original historical and societal context.</a:t>
            </a:r>
          </a:p>
          <a:p>
            <a:pPr marL="342900" indent="-342900">
              <a:spcAft>
                <a:spcPts val="600"/>
              </a:spcAft>
              <a:buFont typeface="Arial" panose="020B0604020202020204" pitchFamily="34" charset="0"/>
              <a:buChar char="•"/>
            </a:pPr>
            <a:r>
              <a:rPr lang="en-GB" sz="2000" dirty="0"/>
              <a:t>In Christian fundamentalism, this is a combination of both a doctrine of biblical inerrancy (“</a:t>
            </a:r>
            <a:r>
              <a:rPr lang="en-GB" sz="2000" i="1" dirty="0"/>
              <a:t>the Bible is not just inspired by God, but also is free from any error”) </a:t>
            </a:r>
            <a:r>
              <a:rPr lang="en-GB" sz="2000" dirty="0"/>
              <a:t>and a literalist approach to understanding what the Bible means. Importantly, this extends not just to moral teaching but also to matters of historical </a:t>
            </a:r>
            <a:r>
              <a:rPr lang="en-GB" sz="2000" dirty="0" smtClean="0"/>
              <a:t>and </a:t>
            </a:r>
            <a:r>
              <a:rPr lang="en-GB" sz="2000" dirty="0"/>
              <a:t>scientific “fact”.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178036"/>
            <a:ext cx="4012035" cy="2671171"/>
          </a:xfrm>
          <a:prstGeom prst="rect">
            <a:avLst/>
          </a:prstGeom>
        </p:spPr>
      </p:pic>
    </p:spTree>
    <p:extLst>
      <p:ext uri="{BB962C8B-B14F-4D97-AF65-F5344CB8AC3E}">
        <p14:creationId xmlns:p14="http://schemas.microsoft.com/office/powerpoint/2010/main" val="31806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t>Consequences of a fundamentalist approach to belief</a:t>
            </a:r>
          </a:p>
        </p:txBody>
      </p:sp>
      <p:sp>
        <p:nvSpPr>
          <p:cNvPr id="3" name="TextBox 2"/>
          <p:cNvSpPr txBox="1"/>
          <p:nvPr/>
        </p:nvSpPr>
        <p:spPr>
          <a:xfrm>
            <a:off x="381000" y="1371600"/>
            <a:ext cx="8610600" cy="101566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a:t>Famously (or infamously), such an approach has led some Christians to believe that the creation and fall accounts of chapters 1 to 3 of Genesis must be literally true in every detail, producing some counter-scientific beliefs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2359997"/>
            <a:ext cx="4114801" cy="4492141"/>
          </a:xfrm>
          <a:prstGeom prst="rect">
            <a:avLst/>
          </a:prstGeom>
        </p:spPr>
      </p:pic>
    </p:spTree>
    <p:extLst>
      <p:ext uri="{BB962C8B-B14F-4D97-AF65-F5344CB8AC3E}">
        <p14:creationId xmlns:p14="http://schemas.microsoft.com/office/powerpoint/2010/main" val="2549831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 y="304800"/>
            <a:ext cx="8229600" cy="1143000"/>
          </a:xfrm>
        </p:spPr>
        <p:txBody>
          <a:bodyPr>
            <a:normAutofit/>
          </a:bodyPr>
          <a:lstStyle/>
          <a:p>
            <a:pPr algn="l"/>
            <a:r>
              <a:rPr lang="en-GB" sz="2400" b="1" dirty="0"/>
              <a:t>Creationist view of </a:t>
            </a:r>
            <a:br>
              <a:rPr lang="en-GB" sz="2400" b="1" dirty="0"/>
            </a:br>
            <a:r>
              <a:rPr lang="en-GB" sz="2400" b="1" dirty="0"/>
              <a:t>sin and “the fall”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45" y="1"/>
            <a:ext cx="5082356" cy="6858000"/>
          </a:xfrm>
          <a:prstGeom prst="rect">
            <a:avLst/>
          </a:prstGeom>
        </p:spPr>
      </p:pic>
    </p:spTree>
    <p:extLst>
      <p:ext uri="{BB962C8B-B14F-4D97-AF65-F5344CB8AC3E}">
        <p14:creationId xmlns:p14="http://schemas.microsoft.com/office/powerpoint/2010/main" val="411772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 y="304800"/>
            <a:ext cx="8229600" cy="1143000"/>
          </a:xfrm>
        </p:spPr>
        <p:txBody>
          <a:bodyPr>
            <a:normAutofit/>
          </a:bodyPr>
          <a:lstStyle/>
          <a:p>
            <a:pPr algn="l"/>
            <a:r>
              <a:rPr lang="en-GB" sz="2400" b="1" dirty="0"/>
              <a:t>Creationist view of </a:t>
            </a:r>
            <a:br>
              <a:rPr lang="en-GB" sz="2400" b="1" dirty="0"/>
            </a:br>
            <a:r>
              <a:rPr lang="en-GB" sz="2400" b="1" dirty="0"/>
              <a:t>sin and “the fall”</a:t>
            </a:r>
          </a:p>
        </p:txBody>
      </p:sp>
      <p:sp>
        <p:nvSpPr>
          <p:cNvPr id="3" name="TextBox 2"/>
          <p:cNvSpPr txBox="1"/>
          <p:nvPr/>
        </p:nvSpPr>
        <p:spPr>
          <a:xfrm>
            <a:off x="1143000" y="1600200"/>
            <a:ext cx="2225289" cy="369332"/>
          </a:xfrm>
          <a:prstGeom prst="rect">
            <a:avLst/>
          </a:prstGeom>
          <a:noFill/>
        </p:spPr>
        <p:txBody>
          <a:bodyPr wrap="none" rtlCol="0">
            <a:spAutoFit/>
          </a:bodyPr>
          <a:lstStyle/>
          <a:p>
            <a:pPr marL="285750" indent="-285750">
              <a:buFont typeface="Arial" panose="020B0604020202020204" pitchFamily="34" charset="0"/>
              <a:buChar char="•"/>
            </a:pPr>
            <a:r>
              <a:rPr lang="en-GB" dirty="0"/>
              <a:t>God blamed Adam</a:t>
            </a:r>
          </a:p>
        </p:txBody>
      </p:sp>
      <p:sp>
        <p:nvSpPr>
          <p:cNvPr id="4" name="TextBox 3"/>
          <p:cNvSpPr txBox="1"/>
          <p:nvPr/>
        </p:nvSpPr>
        <p:spPr>
          <a:xfrm>
            <a:off x="1143000" y="2209800"/>
            <a:ext cx="2159950" cy="369332"/>
          </a:xfrm>
          <a:prstGeom prst="rect">
            <a:avLst/>
          </a:prstGeom>
          <a:noFill/>
        </p:spPr>
        <p:txBody>
          <a:bodyPr wrap="none" rtlCol="0">
            <a:spAutoFit/>
          </a:bodyPr>
          <a:lstStyle/>
          <a:p>
            <a:pPr marL="285750" indent="-285750">
              <a:buFont typeface="Arial" panose="020B0604020202020204" pitchFamily="34" charset="0"/>
              <a:buChar char="•"/>
            </a:pPr>
            <a:r>
              <a:rPr lang="en-GB" dirty="0"/>
              <a:t>Adam blamed Eve</a:t>
            </a:r>
          </a:p>
        </p:txBody>
      </p:sp>
      <p:sp>
        <p:nvSpPr>
          <p:cNvPr id="6" name="TextBox 5"/>
          <p:cNvSpPr txBox="1"/>
          <p:nvPr/>
        </p:nvSpPr>
        <p:spPr>
          <a:xfrm>
            <a:off x="1143000" y="2907268"/>
            <a:ext cx="2696444" cy="369332"/>
          </a:xfrm>
          <a:prstGeom prst="rect">
            <a:avLst/>
          </a:prstGeom>
          <a:noFill/>
        </p:spPr>
        <p:txBody>
          <a:bodyPr wrap="none" rtlCol="0">
            <a:spAutoFit/>
          </a:bodyPr>
          <a:lstStyle/>
          <a:p>
            <a:pPr marL="285750" indent="-285750">
              <a:buFont typeface="Arial" panose="020B0604020202020204" pitchFamily="34" charset="0"/>
              <a:buChar char="•"/>
            </a:pPr>
            <a:r>
              <a:rPr lang="en-GB" dirty="0"/>
              <a:t>Eve blamed the serpent</a:t>
            </a:r>
          </a:p>
        </p:txBody>
      </p:sp>
      <p:sp>
        <p:nvSpPr>
          <p:cNvPr id="7" name="TextBox 6"/>
          <p:cNvSpPr txBox="1"/>
          <p:nvPr/>
        </p:nvSpPr>
        <p:spPr>
          <a:xfrm>
            <a:off x="1120205" y="3549134"/>
            <a:ext cx="2863091" cy="646331"/>
          </a:xfrm>
          <a:prstGeom prst="rect">
            <a:avLst/>
          </a:prstGeom>
          <a:noFill/>
        </p:spPr>
        <p:txBody>
          <a:bodyPr wrap="none" rtlCol="0">
            <a:spAutoFit/>
          </a:bodyPr>
          <a:lstStyle/>
          <a:p>
            <a:pPr marL="285750" indent="-285750">
              <a:buFont typeface="Arial" panose="020B0604020202020204" pitchFamily="34" charset="0"/>
              <a:buChar char="•"/>
            </a:pPr>
            <a:r>
              <a:rPr lang="en-GB" dirty="0"/>
              <a:t>The serpent didn’t have a</a:t>
            </a:r>
          </a:p>
          <a:p>
            <a:r>
              <a:rPr lang="en-GB" dirty="0"/>
              <a:t>leg to stand 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45" y="1"/>
            <a:ext cx="5082356" cy="6858000"/>
          </a:xfrm>
          <a:prstGeom prst="rect">
            <a:avLst/>
          </a:prstGeom>
        </p:spPr>
      </p:pic>
      <p:pic>
        <p:nvPicPr>
          <p:cNvPr id="9" name="Picture 8">
            <a:extLst>
              <a:ext uri="{FF2B5EF4-FFF2-40B4-BE49-F238E27FC236}">
                <a16:creationId xmlns="" xmlns:a16="http://schemas.microsoft.com/office/drawing/2014/main" id="{D483DF48-F4CE-4845-A0F9-C1B6854D2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12660"/>
            <a:ext cx="3733799" cy="2343150"/>
          </a:xfrm>
          <a:prstGeom prst="rect">
            <a:avLst/>
          </a:prstGeom>
        </p:spPr>
      </p:pic>
    </p:spTree>
    <p:extLst>
      <p:ext uri="{BB962C8B-B14F-4D97-AF65-F5344CB8AC3E}">
        <p14:creationId xmlns:p14="http://schemas.microsoft.com/office/powerpoint/2010/main" val="371397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2977</TotalTime>
  <Words>3471</Words>
  <Application>Microsoft Office PowerPoint</Application>
  <PresentationFormat>On-screen Show (4:3)</PresentationFormat>
  <Paragraphs>309</Paragraphs>
  <Slides>46</Slides>
  <Notes>43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Scientific and Religious Belief</vt:lpstr>
      <vt:lpstr>1. A Caricature of Conflict</vt:lpstr>
      <vt:lpstr>PowerPoint Presentation</vt:lpstr>
      <vt:lpstr>Are religious and scientific ideas in essential conflict? </vt:lpstr>
      <vt:lpstr>Are religious and scientific ideas in fundamental conflict? </vt:lpstr>
      <vt:lpstr>Aspects of fundamentalist belief</vt:lpstr>
      <vt:lpstr>Consequences of a fundamentalist approach to belief</vt:lpstr>
      <vt:lpstr>Creationist view of  sin and “the fall”</vt:lpstr>
      <vt:lpstr>Creationist view of  sin and “the fall”</vt:lpstr>
      <vt:lpstr>Consequences of a fundamentalist approach to belief</vt:lpstr>
      <vt:lpstr>If one holds these beliefs, then ones rejects science</vt:lpstr>
      <vt:lpstr>Repudiating such fundamentalism is not a criticism of religious faith in general. </vt:lpstr>
      <vt:lpstr>Some reasons why Christian fundamentalist beliefs persist</vt:lpstr>
      <vt:lpstr>The “New Atheism”</vt:lpstr>
      <vt:lpstr>The “New Atheism”</vt:lpstr>
      <vt:lpstr>The New Atheism’s Invisible Pink Unicorn</vt:lpstr>
      <vt:lpstr>What Don’t Do Atheists Believe?</vt:lpstr>
      <vt:lpstr>Tweedle-creationist and Tweedle-atheist have their battle</vt:lpstr>
      <vt:lpstr>But is their war just a sideshow?</vt:lpstr>
      <vt:lpstr>Simple Summary</vt:lpstr>
      <vt:lpstr>Simple Summary</vt:lpstr>
      <vt:lpstr>But is their war just a sideshow?</vt:lpstr>
      <vt:lpstr>2. The Rise of Science</vt:lpstr>
      <vt:lpstr>A very brief history of science</vt:lpstr>
      <vt:lpstr>The Geocentric Model Required Complex Epicycles </vt:lpstr>
      <vt:lpstr>Heliocentrism</vt:lpstr>
      <vt:lpstr>Galileo</vt:lpstr>
      <vt:lpstr>Religious responses to heliocentrism</vt:lpstr>
      <vt:lpstr>Geology</vt:lpstr>
      <vt:lpstr>Geology: Hutton &amp; Lyell</vt:lpstr>
      <vt:lpstr>Geology and the age of the Earth</vt:lpstr>
      <vt:lpstr>Implications for religious doctrine</vt:lpstr>
      <vt:lpstr>Darwin and evolution</vt:lpstr>
      <vt:lpstr>Reaction to evolution (1)</vt:lpstr>
      <vt:lpstr>Reaction to evolution (2)</vt:lpstr>
      <vt:lpstr>Reaction to evolution (3)</vt:lpstr>
      <vt:lpstr>PowerPoint Presentation</vt:lpstr>
      <vt:lpstr>Modern science: astronomy</vt:lpstr>
      <vt:lpstr>Modern science: geology</vt:lpstr>
      <vt:lpstr>Modern science: paleomagnetism</vt:lpstr>
      <vt:lpstr>Modern science: paleontology</vt:lpstr>
      <vt:lpstr>Modern science: bioinformatics (1) </vt:lpstr>
      <vt:lpstr>Modern science: bioinformatics (2) </vt:lpstr>
      <vt:lpstr>Scientific and Religious Belief: Summary so far</vt:lpstr>
      <vt:lpstr>Image Credits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jbom</dc:creator>
  <cp:lastModifiedBy>jbom</cp:lastModifiedBy>
  <cp:revision>172</cp:revision>
  <dcterms:created xsi:type="dcterms:W3CDTF">2006-08-16T00:00:00Z</dcterms:created>
  <dcterms:modified xsi:type="dcterms:W3CDTF">2019-10-25T10:57:14Z</dcterms:modified>
</cp:coreProperties>
</file>