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6A88E-ED3E-45D6-92DD-C75925E8AC77}" type="doc">
      <dgm:prSet loTypeId="urn:microsoft.com/office/officeart/2005/8/layout/radial2" loCatId="relationship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214CB2B4-C8B6-41BB-902E-67F58A0F2435}">
      <dgm:prSet phldrT="[Text]"/>
      <dgm:spPr/>
      <dgm:t>
        <a:bodyPr/>
        <a:lstStyle/>
        <a:p>
          <a:r>
            <a:rPr lang="en-GB" dirty="0" smtClean="0"/>
            <a:t>Class A </a:t>
          </a:r>
          <a:endParaRPr lang="en-GB" dirty="0"/>
        </a:p>
      </dgm:t>
    </dgm:pt>
    <dgm:pt modelId="{AA021A5A-629F-4EEA-B749-D14C928BCAC0}" type="parTrans" cxnId="{DD454B4D-F0DD-42CD-AE94-C1A5B7FD0E81}">
      <dgm:prSet/>
      <dgm:spPr/>
      <dgm:t>
        <a:bodyPr/>
        <a:lstStyle/>
        <a:p>
          <a:endParaRPr lang="en-GB"/>
        </a:p>
      </dgm:t>
    </dgm:pt>
    <dgm:pt modelId="{E0E19471-218C-46D0-9AE3-A6BCADDC459E}" type="sibTrans" cxnId="{DD454B4D-F0DD-42CD-AE94-C1A5B7FD0E81}">
      <dgm:prSet/>
      <dgm:spPr/>
      <dgm:t>
        <a:bodyPr/>
        <a:lstStyle/>
        <a:p>
          <a:endParaRPr lang="en-GB"/>
        </a:p>
      </dgm:t>
    </dgm:pt>
    <dgm:pt modelId="{E331DE0E-3CCA-447F-81FD-F08D9464CC87}">
      <dgm:prSet phldrT="[Text]"/>
      <dgm:spPr/>
      <dgm:t>
        <a:bodyPr/>
        <a:lstStyle/>
        <a:p>
          <a:r>
            <a:rPr lang="en-GB" dirty="0" smtClean="0"/>
            <a:t>Class B</a:t>
          </a:r>
          <a:endParaRPr lang="en-GB" dirty="0"/>
        </a:p>
      </dgm:t>
    </dgm:pt>
    <dgm:pt modelId="{146F095C-056C-4354-B5AC-EFFB91C85846}" type="parTrans" cxnId="{F6547E3D-EB06-4407-861D-6DC83D78765E}">
      <dgm:prSet/>
      <dgm:spPr/>
      <dgm:t>
        <a:bodyPr/>
        <a:lstStyle/>
        <a:p>
          <a:endParaRPr lang="en-GB"/>
        </a:p>
      </dgm:t>
    </dgm:pt>
    <dgm:pt modelId="{BD5C6812-5810-4C81-883B-D71C618C0840}" type="sibTrans" cxnId="{F6547E3D-EB06-4407-861D-6DC83D78765E}">
      <dgm:prSet/>
      <dgm:spPr/>
      <dgm:t>
        <a:bodyPr/>
        <a:lstStyle/>
        <a:p>
          <a:endParaRPr lang="en-GB"/>
        </a:p>
      </dgm:t>
    </dgm:pt>
    <dgm:pt modelId="{017A09A1-0BC4-4D1A-83FF-58775353FC9B}">
      <dgm:prSet phldrT="[Text]"/>
      <dgm:spPr/>
      <dgm:t>
        <a:bodyPr/>
        <a:lstStyle/>
        <a:p>
          <a:r>
            <a:rPr lang="en-GB" dirty="0" smtClean="0"/>
            <a:t>Class C</a:t>
          </a:r>
          <a:endParaRPr lang="en-GB" dirty="0"/>
        </a:p>
      </dgm:t>
    </dgm:pt>
    <dgm:pt modelId="{37B22CB9-7042-43EA-8141-2502EDEBC4BA}" type="parTrans" cxnId="{C551B6A4-56F5-4519-90C9-B18CDC1AF49E}">
      <dgm:prSet/>
      <dgm:spPr/>
      <dgm:t>
        <a:bodyPr/>
        <a:lstStyle/>
        <a:p>
          <a:endParaRPr lang="en-GB"/>
        </a:p>
      </dgm:t>
    </dgm:pt>
    <dgm:pt modelId="{84516ECF-7B98-4F8A-93CF-B5C18C44009C}" type="sibTrans" cxnId="{C551B6A4-56F5-4519-90C9-B18CDC1AF49E}">
      <dgm:prSet/>
      <dgm:spPr/>
      <dgm:t>
        <a:bodyPr/>
        <a:lstStyle/>
        <a:p>
          <a:endParaRPr lang="en-GB"/>
        </a:p>
      </dgm:t>
    </dgm:pt>
    <dgm:pt modelId="{06962A18-540C-481B-AC8D-A577A62469E1}">
      <dgm:prSet phldrT="[Text]"/>
      <dgm:spPr/>
      <dgm:t>
        <a:bodyPr/>
        <a:lstStyle/>
        <a:p>
          <a:r>
            <a:rPr lang="en-GB" dirty="0" smtClean="0"/>
            <a:t>Class D</a:t>
          </a:r>
          <a:endParaRPr lang="en-GB" dirty="0"/>
        </a:p>
      </dgm:t>
    </dgm:pt>
    <dgm:pt modelId="{3E1B8770-DF50-432B-A1FC-F51F1E43A36D}" type="parTrans" cxnId="{49A7AB63-D663-41A7-8791-0633380CD7F9}">
      <dgm:prSet/>
      <dgm:spPr/>
      <dgm:t>
        <a:bodyPr/>
        <a:lstStyle/>
        <a:p>
          <a:endParaRPr lang="en-GB"/>
        </a:p>
      </dgm:t>
    </dgm:pt>
    <dgm:pt modelId="{DF31E3ED-D76C-4A18-BA24-72FE196FDCE6}" type="sibTrans" cxnId="{49A7AB63-D663-41A7-8791-0633380CD7F9}">
      <dgm:prSet/>
      <dgm:spPr/>
      <dgm:t>
        <a:bodyPr/>
        <a:lstStyle/>
        <a:p>
          <a:endParaRPr lang="en-GB"/>
        </a:p>
      </dgm:t>
    </dgm:pt>
    <dgm:pt modelId="{CB3FF8FD-E3C5-4B21-AA92-721A4B4874EE}">
      <dgm:prSet/>
      <dgm:spPr/>
      <dgm:t>
        <a:bodyPr/>
        <a:lstStyle/>
        <a:p>
          <a:endParaRPr lang="en-GB" dirty="0"/>
        </a:p>
      </dgm:t>
    </dgm:pt>
    <dgm:pt modelId="{7B6736F5-43C6-42B5-9343-173ED1AEC138}" type="parTrans" cxnId="{B859C65D-75DA-4F04-A45F-D03D94B9345F}">
      <dgm:prSet/>
      <dgm:spPr/>
      <dgm:t>
        <a:bodyPr/>
        <a:lstStyle/>
        <a:p>
          <a:endParaRPr lang="en-GB"/>
        </a:p>
      </dgm:t>
    </dgm:pt>
    <dgm:pt modelId="{88484992-AE7A-4FEB-880B-2A5D1A86FA49}" type="sibTrans" cxnId="{B859C65D-75DA-4F04-A45F-D03D94B9345F}">
      <dgm:prSet/>
      <dgm:spPr/>
      <dgm:t>
        <a:bodyPr/>
        <a:lstStyle/>
        <a:p>
          <a:endParaRPr lang="en-GB"/>
        </a:p>
      </dgm:t>
    </dgm:pt>
    <dgm:pt modelId="{8AB30E8E-B4EC-4A18-AC39-B9B045652A41}" type="pres">
      <dgm:prSet presAssocID="{2186A88E-ED3E-45D6-92DD-C75925E8AC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468A53-BD3E-4CC0-BDE7-A07BB486D85F}" type="pres">
      <dgm:prSet presAssocID="{2186A88E-ED3E-45D6-92DD-C75925E8AC77}" presName="cycle" presStyleCnt="0"/>
      <dgm:spPr/>
    </dgm:pt>
    <dgm:pt modelId="{EEB1204D-BFB5-42F4-80A2-B5E5EBC668EC}" type="pres">
      <dgm:prSet presAssocID="{2186A88E-ED3E-45D6-92DD-C75925E8AC77}" presName="centerShape" presStyleCnt="0"/>
      <dgm:spPr/>
    </dgm:pt>
    <dgm:pt modelId="{47B76EE1-7F26-4320-A5F3-F5220635631B}" type="pres">
      <dgm:prSet presAssocID="{2186A88E-ED3E-45D6-92DD-C75925E8AC77}" presName="connSite" presStyleLbl="node1" presStyleIdx="0" presStyleCnt="5"/>
      <dgm:spPr/>
    </dgm:pt>
    <dgm:pt modelId="{5BF03120-FA8C-470B-B944-C75FF6F33BFB}" type="pres">
      <dgm:prSet presAssocID="{2186A88E-ED3E-45D6-92DD-C75925E8AC77}" presName="visible" presStyleLbl="node1" presStyleIdx="0" presStyleCnt="5" custAng="17828788" custLinFactNeighborX="429" custLinFactNeighborY="-950"/>
      <dgm:spPr/>
    </dgm:pt>
    <dgm:pt modelId="{87115160-EE6B-40C0-93B8-05CDDE60AB8F}" type="pres">
      <dgm:prSet presAssocID="{AA021A5A-629F-4EEA-B749-D14C928BCAC0}" presName="Name25" presStyleLbl="parChTrans1D1" presStyleIdx="0" presStyleCnt="4"/>
      <dgm:spPr/>
      <dgm:t>
        <a:bodyPr/>
        <a:lstStyle/>
        <a:p>
          <a:endParaRPr lang="en-GB"/>
        </a:p>
      </dgm:t>
    </dgm:pt>
    <dgm:pt modelId="{38165021-A4B8-4345-A81D-5E419D158F7A}" type="pres">
      <dgm:prSet presAssocID="{214CB2B4-C8B6-41BB-902E-67F58A0F2435}" presName="node" presStyleCnt="0"/>
      <dgm:spPr/>
    </dgm:pt>
    <dgm:pt modelId="{C79F62D6-E3D4-466F-A9AB-9C84E0ED2CBA}" type="pres">
      <dgm:prSet presAssocID="{214CB2B4-C8B6-41BB-902E-67F58A0F2435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E8C54D-E09F-4D4F-BDDF-80CCA76AFEDA}" type="pres">
      <dgm:prSet presAssocID="{214CB2B4-C8B6-41BB-902E-67F58A0F243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9EBF07-1164-4614-9392-C6EE72B028A0}" type="pres">
      <dgm:prSet presAssocID="{146F095C-056C-4354-B5AC-EFFB91C85846}" presName="Name25" presStyleLbl="parChTrans1D1" presStyleIdx="1" presStyleCnt="4"/>
      <dgm:spPr/>
      <dgm:t>
        <a:bodyPr/>
        <a:lstStyle/>
        <a:p>
          <a:endParaRPr lang="en-GB"/>
        </a:p>
      </dgm:t>
    </dgm:pt>
    <dgm:pt modelId="{B2532AFD-7CA9-43A5-8323-4BE5D1754D60}" type="pres">
      <dgm:prSet presAssocID="{E331DE0E-3CCA-447F-81FD-F08D9464CC87}" presName="node" presStyleCnt="0"/>
      <dgm:spPr/>
    </dgm:pt>
    <dgm:pt modelId="{69A294C1-5FBF-4B83-9C96-5A77E053BBD9}" type="pres">
      <dgm:prSet presAssocID="{E331DE0E-3CCA-447F-81FD-F08D9464CC87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48E394-894A-40BE-B410-562795BE0174}" type="pres">
      <dgm:prSet presAssocID="{E331DE0E-3CCA-447F-81FD-F08D9464CC8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8D5FE-9306-4055-9453-2586AA4F25EB}" type="pres">
      <dgm:prSet presAssocID="{37B22CB9-7042-43EA-8141-2502EDEBC4BA}" presName="Name25" presStyleLbl="parChTrans1D1" presStyleIdx="2" presStyleCnt="4"/>
      <dgm:spPr/>
      <dgm:t>
        <a:bodyPr/>
        <a:lstStyle/>
        <a:p>
          <a:endParaRPr lang="en-GB"/>
        </a:p>
      </dgm:t>
    </dgm:pt>
    <dgm:pt modelId="{8F17DEA6-CA10-42FB-B0B1-5612D4B7A3F9}" type="pres">
      <dgm:prSet presAssocID="{017A09A1-0BC4-4D1A-83FF-58775353FC9B}" presName="node" presStyleCnt="0"/>
      <dgm:spPr/>
    </dgm:pt>
    <dgm:pt modelId="{9B5D21B9-BE58-4875-8CE9-0E9A7A3B5CAE}" type="pres">
      <dgm:prSet presAssocID="{017A09A1-0BC4-4D1A-83FF-58775353FC9B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22F77E-75C1-43B7-AEE1-570635EF8669}" type="pres">
      <dgm:prSet presAssocID="{017A09A1-0BC4-4D1A-83FF-58775353FC9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3C11E-C821-418D-AF61-15F70C3568BC}" type="pres">
      <dgm:prSet presAssocID="{3E1B8770-DF50-432B-A1FC-F51F1E43A36D}" presName="Name25" presStyleLbl="parChTrans1D1" presStyleIdx="3" presStyleCnt="4"/>
      <dgm:spPr/>
      <dgm:t>
        <a:bodyPr/>
        <a:lstStyle/>
        <a:p>
          <a:endParaRPr lang="en-GB"/>
        </a:p>
      </dgm:t>
    </dgm:pt>
    <dgm:pt modelId="{B2FFFCD7-DFC6-4721-A6F8-8FCC9CDF0DEF}" type="pres">
      <dgm:prSet presAssocID="{06962A18-540C-481B-AC8D-A577A62469E1}" presName="node" presStyleCnt="0"/>
      <dgm:spPr/>
    </dgm:pt>
    <dgm:pt modelId="{125E437E-9A32-495B-9823-3BE608809B70}" type="pres">
      <dgm:prSet presAssocID="{06962A18-540C-481B-AC8D-A577A62469E1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F4E58-7A02-43E5-B5CD-E27ACD826378}" type="pres">
      <dgm:prSet presAssocID="{06962A18-540C-481B-AC8D-A577A62469E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59C65D-75DA-4F04-A45F-D03D94B9345F}" srcId="{E331DE0E-3CCA-447F-81FD-F08D9464CC87}" destId="{CB3FF8FD-E3C5-4B21-AA92-721A4B4874EE}" srcOrd="0" destOrd="0" parTransId="{7B6736F5-43C6-42B5-9343-173ED1AEC138}" sibTransId="{88484992-AE7A-4FEB-880B-2A5D1A86FA49}"/>
    <dgm:cxn modelId="{6BC90514-CE97-4F90-A9D6-DFC1F3842F81}" type="presOf" srcId="{CB3FF8FD-E3C5-4B21-AA92-721A4B4874EE}" destId="{7D48E394-894A-40BE-B410-562795BE0174}" srcOrd="0" destOrd="0" presId="urn:microsoft.com/office/officeart/2005/8/layout/radial2"/>
    <dgm:cxn modelId="{F0C5F7A8-72D3-4B92-B333-0CCC96816CD2}" type="presOf" srcId="{2186A88E-ED3E-45D6-92DD-C75925E8AC77}" destId="{8AB30E8E-B4EC-4A18-AC39-B9B045652A41}" srcOrd="0" destOrd="0" presId="urn:microsoft.com/office/officeart/2005/8/layout/radial2"/>
    <dgm:cxn modelId="{965AEA18-246B-4A4F-BBD1-E3514FD00904}" type="presOf" srcId="{E331DE0E-3CCA-447F-81FD-F08D9464CC87}" destId="{69A294C1-5FBF-4B83-9C96-5A77E053BBD9}" srcOrd="0" destOrd="0" presId="urn:microsoft.com/office/officeart/2005/8/layout/radial2"/>
    <dgm:cxn modelId="{0DA4960F-65C4-489D-8F87-D5940C2B2CFF}" type="presOf" srcId="{3E1B8770-DF50-432B-A1FC-F51F1E43A36D}" destId="{FB83C11E-C821-418D-AF61-15F70C3568BC}" srcOrd="0" destOrd="0" presId="urn:microsoft.com/office/officeart/2005/8/layout/radial2"/>
    <dgm:cxn modelId="{C551B6A4-56F5-4519-90C9-B18CDC1AF49E}" srcId="{2186A88E-ED3E-45D6-92DD-C75925E8AC77}" destId="{017A09A1-0BC4-4D1A-83FF-58775353FC9B}" srcOrd="2" destOrd="0" parTransId="{37B22CB9-7042-43EA-8141-2502EDEBC4BA}" sibTransId="{84516ECF-7B98-4F8A-93CF-B5C18C44009C}"/>
    <dgm:cxn modelId="{49A7AB63-D663-41A7-8791-0633380CD7F9}" srcId="{2186A88E-ED3E-45D6-92DD-C75925E8AC77}" destId="{06962A18-540C-481B-AC8D-A577A62469E1}" srcOrd="3" destOrd="0" parTransId="{3E1B8770-DF50-432B-A1FC-F51F1E43A36D}" sibTransId="{DF31E3ED-D76C-4A18-BA24-72FE196FDCE6}"/>
    <dgm:cxn modelId="{EE4042CB-1391-4555-8230-3AE831A2C1DE}" type="presOf" srcId="{146F095C-056C-4354-B5AC-EFFB91C85846}" destId="{7B9EBF07-1164-4614-9392-C6EE72B028A0}" srcOrd="0" destOrd="0" presId="urn:microsoft.com/office/officeart/2005/8/layout/radial2"/>
    <dgm:cxn modelId="{80F253CC-E248-4051-96BB-CB9FF9F1691D}" type="presOf" srcId="{06962A18-540C-481B-AC8D-A577A62469E1}" destId="{125E437E-9A32-495B-9823-3BE608809B70}" srcOrd="0" destOrd="0" presId="urn:microsoft.com/office/officeart/2005/8/layout/radial2"/>
    <dgm:cxn modelId="{F6547E3D-EB06-4407-861D-6DC83D78765E}" srcId="{2186A88E-ED3E-45D6-92DD-C75925E8AC77}" destId="{E331DE0E-3CCA-447F-81FD-F08D9464CC87}" srcOrd="1" destOrd="0" parTransId="{146F095C-056C-4354-B5AC-EFFB91C85846}" sibTransId="{BD5C6812-5810-4C81-883B-D71C618C0840}"/>
    <dgm:cxn modelId="{DD454B4D-F0DD-42CD-AE94-C1A5B7FD0E81}" srcId="{2186A88E-ED3E-45D6-92DD-C75925E8AC77}" destId="{214CB2B4-C8B6-41BB-902E-67F58A0F2435}" srcOrd="0" destOrd="0" parTransId="{AA021A5A-629F-4EEA-B749-D14C928BCAC0}" sibTransId="{E0E19471-218C-46D0-9AE3-A6BCADDC459E}"/>
    <dgm:cxn modelId="{606DC69A-F91B-496B-B777-9DE26611999D}" type="presOf" srcId="{AA021A5A-629F-4EEA-B749-D14C928BCAC0}" destId="{87115160-EE6B-40C0-93B8-05CDDE60AB8F}" srcOrd="0" destOrd="0" presId="urn:microsoft.com/office/officeart/2005/8/layout/radial2"/>
    <dgm:cxn modelId="{3AD0FAD4-7715-45B1-8C80-CD4FE3BAACD4}" type="presOf" srcId="{017A09A1-0BC4-4D1A-83FF-58775353FC9B}" destId="{9B5D21B9-BE58-4875-8CE9-0E9A7A3B5CAE}" srcOrd="0" destOrd="0" presId="urn:microsoft.com/office/officeart/2005/8/layout/radial2"/>
    <dgm:cxn modelId="{52E290A4-4D7F-4C20-9902-DC8DCB7B998F}" type="presOf" srcId="{37B22CB9-7042-43EA-8141-2502EDEBC4BA}" destId="{B9A8D5FE-9306-4055-9453-2586AA4F25EB}" srcOrd="0" destOrd="0" presId="urn:microsoft.com/office/officeart/2005/8/layout/radial2"/>
    <dgm:cxn modelId="{243E842D-CFB6-4DA6-B29D-E1F367F07AF8}" type="presOf" srcId="{214CB2B4-C8B6-41BB-902E-67F58A0F2435}" destId="{C79F62D6-E3D4-466F-A9AB-9C84E0ED2CBA}" srcOrd="0" destOrd="0" presId="urn:microsoft.com/office/officeart/2005/8/layout/radial2"/>
    <dgm:cxn modelId="{64225A44-742E-4227-9B4A-99F6209C3734}" type="presParOf" srcId="{8AB30E8E-B4EC-4A18-AC39-B9B045652A41}" destId="{F0468A53-BD3E-4CC0-BDE7-A07BB486D85F}" srcOrd="0" destOrd="0" presId="urn:microsoft.com/office/officeart/2005/8/layout/radial2"/>
    <dgm:cxn modelId="{5085A72C-D675-4BAC-A6C7-B6583D5DACBC}" type="presParOf" srcId="{F0468A53-BD3E-4CC0-BDE7-A07BB486D85F}" destId="{EEB1204D-BFB5-42F4-80A2-B5E5EBC668EC}" srcOrd="0" destOrd="0" presId="urn:microsoft.com/office/officeart/2005/8/layout/radial2"/>
    <dgm:cxn modelId="{11E7AF2C-85B5-4857-9CEC-1FD25B10222C}" type="presParOf" srcId="{EEB1204D-BFB5-42F4-80A2-B5E5EBC668EC}" destId="{47B76EE1-7F26-4320-A5F3-F5220635631B}" srcOrd="0" destOrd="0" presId="urn:microsoft.com/office/officeart/2005/8/layout/radial2"/>
    <dgm:cxn modelId="{C223B674-A2EC-4F63-9D45-F531FBCF52CB}" type="presParOf" srcId="{EEB1204D-BFB5-42F4-80A2-B5E5EBC668EC}" destId="{5BF03120-FA8C-470B-B944-C75FF6F33BFB}" srcOrd="1" destOrd="0" presId="urn:microsoft.com/office/officeart/2005/8/layout/radial2"/>
    <dgm:cxn modelId="{5D684FF4-C9AB-49D1-B5F7-4E6F952674A9}" type="presParOf" srcId="{F0468A53-BD3E-4CC0-BDE7-A07BB486D85F}" destId="{87115160-EE6B-40C0-93B8-05CDDE60AB8F}" srcOrd="1" destOrd="0" presId="urn:microsoft.com/office/officeart/2005/8/layout/radial2"/>
    <dgm:cxn modelId="{8A689E84-AAA3-48A3-A82D-4AA6C508E043}" type="presParOf" srcId="{F0468A53-BD3E-4CC0-BDE7-A07BB486D85F}" destId="{38165021-A4B8-4345-A81D-5E419D158F7A}" srcOrd="2" destOrd="0" presId="urn:microsoft.com/office/officeart/2005/8/layout/radial2"/>
    <dgm:cxn modelId="{F0D22A22-BD5C-4A46-A4D8-1A9C5C5B6161}" type="presParOf" srcId="{38165021-A4B8-4345-A81D-5E419D158F7A}" destId="{C79F62D6-E3D4-466F-A9AB-9C84E0ED2CBA}" srcOrd="0" destOrd="0" presId="urn:microsoft.com/office/officeart/2005/8/layout/radial2"/>
    <dgm:cxn modelId="{74360D2C-6AF8-4BDA-A569-EE7A18777619}" type="presParOf" srcId="{38165021-A4B8-4345-A81D-5E419D158F7A}" destId="{C3E8C54D-E09F-4D4F-BDDF-80CCA76AFEDA}" srcOrd="1" destOrd="0" presId="urn:microsoft.com/office/officeart/2005/8/layout/radial2"/>
    <dgm:cxn modelId="{3608DEC4-7AD3-4994-8481-F8F8065C485D}" type="presParOf" srcId="{F0468A53-BD3E-4CC0-BDE7-A07BB486D85F}" destId="{7B9EBF07-1164-4614-9392-C6EE72B028A0}" srcOrd="3" destOrd="0" presId="urn:microsoft.com/office/officeart/2005/8/layout/radial2"/>
    <dgm:cxn modelId="{5A2EE335-E9AA-4B9B-A6F0-311D8A31DD8A}" type="presParOf" srcId="{F0468A53-BD3E-4CC0-BDE7-A07BB486D85F}" destId="{B2532AFD-7CA9-43A5-8323-4BE5D1754D60}" srcOrd="4" destOrd="0" presId="urn:microsoft.com/office/officeart/2005/8/layout/radial2"/>
    <dgm:cxn modelId="{8913784A-F916-42CF-BB26-F3CD33AA329B}" type="presParOf" srcId="{B2532AFD-7CA9-43A5-8323-4BE5D1754D60}" destId="{69A294C1-5FBF-4B83-9C96-5A77E053BBD9}" srcOrd="0" destOrd="0" presId="urn:microsoft.com/office/officeart/2005/8/layout/radial2"/>
    <dgm:cxn modelId="{810C606C-C6C3-4E80-ABED-2D771E0825AF}" type="presParOf" srcId="{B2532AFD-7CA9-43A5-8323-4BE5D1754D60}" destId="{7D48E394-894A-40BE-B410-562795BE0174}" srcOrd="1" destOrd="0" presId="urn:microsoft.com/office/officeart/2005/8/layout/radial2"/>
    <dgm:cxn modelId="{4A1DD12A-3534-42F3-8379-257EDD7E5079}" type="presParOf" srcId="{F0468A53-BD3E-4CC0-BDE7-A07BB486D85F}" destId="{B9A8D5FE-9306-4055-9453-2586AA4F25EB}" srcOrd="5" destOrd="0" presId="urn:microsoft.com/office/officeart/2005/8/layout/radial2"/>
    <dgm:cxn modelId="{517DCE3D-318B-4CF8-B146-2DD3E8D04A4C}" type="presParOf" srcId="{F0468A53-BD3E-4CC0-BDE7-A07BB486D85F}" destId="{8F17DEA6-CA10-42FB-B0B1-5612D4B7A3F9}" srcOrd="6" destOrd="0" presId="urn:microsoft.com/office/officeart/2005/8/layout/radial2"/>
    <dgm:cxn modelId="{C0D925D5-B687-488A-B115-651BCC62FA33}" type="presParOf" srcId="{8F17DEA6-CA10-42FB-B0B1-5612D4B7A3F9}" destId="{9B5D21B9-BE58-4875-8CE9-0E9A7A3B5CAE}" srcOrd="0" destOrd="0" presId="urn:microsoft.com/office/officeart/2005/8/layout/radial2"/>
    <dgm:cxn modelId="{422FBC1E-9B98-4FEC-8804-8F0F3BACE0CD}" type="presParOf" srcId="{8F17DEA6-CA10-42FB-B0B1-5612D4B7A3F9}" destId="{9B22F77E-75C1-43B7-AEE1-570635EF8669}" srcOrd="1" destOrd="0" presId="urn:microsoft.com/office/officeart/2005/8/layout/radial2"/>
    <dgm:cxn modelId="{82B7D88B-763A-4AA6-AC57-D274DF076E23}" type="presParOf" srcId="{F0468A53-BD3E-4CC0-BDE7-A07BB486D85F}" destId="{FB83C11E-C821-418D-AF61-15F70C3568BC}" srcOrd="7" destOrd="0" presId="urn:microsoft.com/office/officeart/2005/8/layout/radial2"/>
    <dgm:cxn modelId="{E7CDC698-FC06-43BC-A626-D8DB6C943E50}" type="presParOf" srcId="{F0468A53-BD3E-4CC0-BDE7-A07BB486D85F}" destId="{B2FFFCD7-DFC6-4721-A6F8-8FCC9CDF0DEF}" srcOrd="8" destOrd="0" presId="urn:microsoft.com/office/officeart/2005/8/layout/radial2"/>
    <dgm:cxn modelId="{F9EE07EB-8997-4ABF-8CC6-70B9D34321C6}" type="presParOf" srcId="{B2FFFCD7-DFC6-4721-A6F8-8FCC9CDF0DEF}" destId="{125E437E-9A32-495B-9823-3BE608809B70}" srcOrd="0" destOrd="0" presId="urn:microsoft.com/office/officeart/2005/8/layout/radial2"/>
    <dgm:cxn modelId="{3E3563F0-2A2D-4A0E-A9FB-DF759A66DB66}" type="presParOf" srcId="{B2FFFCD7-DFC6-4721-A6F8-8FCC9CDF0DEF}" destId="{587F4E58-7A02-43E5-B5CD-E27ACD82637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3C11E-C821-418D-AF61-15F70C3568BC}">
      <dsp:nvSpPr>
        <dsp:cNvPr id="0" name=""/>
        <dsp:cNvSpPr/>
      </dsp:nvSpPr>
      <dsp:spPr>
        <a:xfrm rot="3682779">
          <a:off x="946873" y="3239526"/>
          <a:ext cx="854326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854326" y="330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8D5FE-9306-4055-9453-2586AA4F25EB}">
      <dsp:nvSpPr>
        <dsp:cNvPr id="0" name=""/>
        <dsp:cNvSpPr/>
      </dsp:nvSpPr>
      <dsp:spPr>
        <a:xfrm rot="1312450">
          <a:off x="1416524" y="2623808"/>
          <a:ext cx="610558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610558" y="330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EBF07-1164-4614-9392-C6EE72B028A0}">
      <dsp:nvSpPr>
        <dsp:cNvPr id="0" name=""/>
        <dsp:cNvSpPr/>
      </dsp:nvSpPr>
      <dsp:spPr>
        <a:xfrm rot="20287550">
          <a:off x="1416524" y="1920774"/>
          <a:ext cx="610558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610558" y="330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15160-EE6B-40C0-93B8-05CDDE60AB8F}">
      <dsp:nvSpPr>
        <dsp:cNvPr id="0" name=""/>
        <dsp:cNvSpPr/>
      </dsp:nvSpPr>
      <dsp:spPr>
        <a:xfrm rot="17917221">
          <a:off x="946873" y="1305055"/>
          <a:ext cx="854326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854326" y="330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3120-FA8C-470B-B944-C75FF6F33BFB}">
      <dsp:nvSpPr>
        <dsp:cNvPr id="0" name=""/>
        <dsp:cNvSpPr/>
      </dsp:nvSpPr>
      <dsp:spPr>
        <a:xfrm rot="17828788">
          <a:off x="7403" y="1443168"/>
          <a:ext cx="1692187" cy="1692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F62D6-E3D4-466F-A9AB-9C84E0ED2CBA}">
      <dsp:nvSpPr>
        <dsp:cNvPr id="0" name=""/>
        <dsp:cNvSpPr/>
      </dsp:nvSpPr>
      <dsp:spPr>
        <a:xfrm>
          <a:off x="1314163" y="9849"/>
          <a:ext cx="1015312" cy="1015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Class A </a:t>
          </a:r>
          <a:endParaRPr lang="en-GB" sz="2400" kern="1200" dirty="0"/>
        </a:p>
      </dsp:txBody>
      <dsp:txXfrm>
        <a:off x="1462852" y="158538"/>
        <a:ext cx="717934" cy="717934"/>
      </dsp:txXfrm>
    </dsp:sp>
    <dsp:sp modelId="{69A294C1-5FBF-4B83-9C96-5A77E053BBD9}">
      <dsp:nvSpPr>
        <dsp:cNvPr id="0" name=""/>
        <dsp:cNvSpPr/>
      </dsp:nvSpPr>
      <dsp:spPr>
        <a:xfrm>
          <a:off x="1968555" y="1143289"/>
          <a:ext cx="1015312" cy="1015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Class B</a:t>
          </a:r>
          <a:endParaRPr lang="en-GB" sz="2400" kern="1200" dirty="0"/>
        </a:p>
      </dsp:txBody>
      <dsp:txXfrm>
        <a:off x="2117244" y="1291978"/>
        <a:ext cx="717934" cy="717934"/>
      </dsp:txXfrm>
    </dsp:sp>
    <dsp:sp modelId="{7D48E394-894A-40BE-B410-562795BE0174}">
      <dsp:nvSpPr>
        <dsp:cNvPr id="0" name=""/>
        <dsp:cNvSpPr/>
      </dsp:nvSpPr>
      <dsp:spPr>
        <a:xfrm>
          <a:off x="3085399" y="1143289"/>
          <a:ext cx="1522969" cy="101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500" kern="1200" dirty="0"/>
        </a:p>
      </dsp:txBody>
      <dsp:txXfrm>
        <a:off x="3085399" y="1143289"/>
        <a:ext cx="1522969" cy="1015312"/>
      </dsp:txXfrm>
    </dsp:sp>
    <dsp:sp modelId="{9B5D21B9-BE58-4875-8CE9-0E9A7A3B5CAE}">
      <dsp:nvSpPr>
        <dsp:cNvPr id="0" name=""/>
        <dsp:cNvSpPr/>
      </dsp:nvSpPr>
      <dsp:spPr>
        <a:xfrm>
          <a:off x="1968555" y="2452073"/>
          <a:ext cx="1015312" cy="1015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Class C</a:t>
          </a:r>
          <a:endParaRPr lang="en-GB" sz="2400" kern="1200" dirty="0"/>
        </a:p>
      </dsp:txBody>
      <dsp:txXfrm>
        <a:off x="2117244" y="2600762"/>
        <a:ext cx="717934" cy="717934"/>
      </dsp:txXfrm>
    </dsp:sp>
    <dsp:sp modelId="{125E437E-9A32-495B-9823-3BE608809B70}">
      <dsp:nvSpPr>
        <dsp:cNvPr id="0" name=""/>
        <dsp:cNvSpPr/>
      </dsp:nvSpPr>
      <dsp:spPr>
        <a:xfrm>
          <a:off x="1314163" y="3585513"/>
          <a:ext cx="1015312" cy="10153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Class D</a:t>
          </a:r>
          <a:endParaRPr lang="en-GB" sz="2400" kern="1200" dirty="0"/>
        </a:p>
      </dsp:txBody>
      <dsp:txXfrm>
        <a:off x="1462852" y="3734202"/>
        <a:ext cx="717934" cy="71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61B57-6D86-4A07-91FB-BC3949F71FBC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8A1B-2BC8-40D6-88AC-ABCE715A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1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Beta </a:t>
            </a:r>
            <a:r>
              <a:rPr lang="en-GB" dirty="0" err="1" smtClean="0"/>
              <a:t>lactmases</a:t>
            </a:r>
            <a:r>
              <a:rPr lang="en-GB" dirty="0" smtClean="0"/>
              <a:t> antibiotics summarize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9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0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64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Independent origins paper clear. Lack of homology </a:t>
            </a:r>
          </a:p>
          <a:p>
            <a:r>
              <a:rPr lang="en-GB" baseline="0" dirty="0" smtClean="0"/>
              <a:t>                        		Time scales</a:t>
            </a:r>
          </a:p>
          <a:p>
            <a:r>
              <a:rPr lang="en-GB" baseline="0" dirty="0" smtClean="0"/>
              <a:t>			</a:t>
            </a:r>
          </a:p>
          <a:p>
            <a:r>
              <a:rPr lang="en-GB" baseline="0" dirty="0" smtClean="0"/>
              <a:t>Species tree guide-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1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evolutionary models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29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 of proteins with a common function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 of proteins with a common function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 of proteins with a common function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 here how we could just code function and logically</a:t>
            </a:r>
            <a:r>
              <a:rPr lang="en-GB" baseline="0" dirty="0" smtClean="0"/>
              <a:t> estimate ancestor- but not very informative. </a:t>
            </a:r>
          </a:p>
          <a:p>
            <a:r>
              <a:rPr lang="en-GB" baseline="0" dirty="0" smtClean="0"/>
              <a:t>Instead used ASR  to get an estimation at a higher granularity.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Using one tree isn’t </a:t>
            </a:r>
            <a:r>
              <a:rPr lang="en-GB" i="1" baseline="0" dirty="0" smtClean="0"/>
              <a:t>feasible.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 here how we could just code function and logically</a:t>
            </a:r>
            <a:r>
              <a:rPr lang="en-GB" baseline="0" dirty="0" smtClean="0"/>
              <a:t> estimate ancestor- but not very informative. </a:t>
            </a:r>
          </a:p>
          <a:p>
            <a:r>
              <a:rPr lang="en-GB" baseline="0" dirty="0" smtClean="0"/>
              <a:t>Instead used ASR  to get an estimation at a higher granularity.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Using one tree isn’t </a:t>
            </a:r>
            <a:r>
              <a:rPr lang="en-GB" i="1" baseline="0" dirty="0" smtClean="0"/>
              <a:t>feasible.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a parsimonious approach- ML makes different evolutionary assumptions not necessarily the route with the fewest changes. Can differentiate between unions based on quantitative probabilities.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Alignment bigger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Classification of domains</a:t>
            </a:r>
            <a:r>
              <a:rPr lang="en-GB" baseline="0" dirty="0" smtClean="0"/>
              <a:t> aligning to </a:t>
            </a:r>
            <a:r>
              <a:rPr lang="en-GB" baseline="0" dirty="0" err="1" smtClean="0"/>
              <a:t>flavoprotein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94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each case explain why this means its unlikely</a:t>
            </a:r>
            <a:r>
              <a:rPr lang="en-GB" baseline="0" dirty="0" smtClean="0"/>
              <a:t> to be a beta lactamase.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Likely 3d structure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fold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Organismal fitness than survival.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Did original alignment include flavodoxin domain?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each case explain why this means its unlikely</a:t>
            </a:r>
            <a:r>
              <a:rPr lang="en-GB" baseline="0" dirty="0" smtClean="0"/>
              <a:t> to be a beta lactamase.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Likely 3d structure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fold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Organismal fitness than survival.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Did original alignment include flavodoxin domain?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each case explain why this means its unlikely</a:t>
            </a:r>
            <a:r>
              <a:rPr lang="en-GB" baseline="0" dirty="0" smtClean="0"/>
              <a:t> to be a beta lactamase.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Likely 3d structure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fold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Organismal fitness than survival.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Did original alignment include flavodoxin domain?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Stretched- check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2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2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1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B10D-127F-49CD-A6A6-6F7D583BDBC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6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2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1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1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2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2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8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5B7F-1457-4D95-B295-38CA3A25C66F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874F-BCAA-40CD-AE9A-68531E9E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5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-andrews.ac.u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://www.st-andrews.ac.uk/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083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Recreating </a:t>
            </a:r>
            <a:r>
              <a:rPr lang="en-GB" i="1" dirty="0" smtClean="0"/>
              <a:t>in silico </a:t>
            </a:r>
            <a:r>
              <a:rPr lang="en-GB" dirty="0" smtClean="0"/>
              <a:t>the Natural History of Antibiotic Resistance</a:t>
            </a:r>
            <a:endParaRPr lang="en-GB" dirty="0"/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" y="6171593"/>
            <a:ext cx="1800000" cy="67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83" y="5932377"/>
            <a:ext cx="1800000" cy="9189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75856" y="3976128"/>
            <a:ext cx="1944216" cy="1983425"/>
            <a:chOff x="-93899" y="2221148"/>
            <a:chExt cx="1944216" cy="1983425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45" y="2221148"/>
              <a:ext cx="1152128" cy="1382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93899" y="3742908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Daniel Barker</a:t>
              </a:r>
              <a:endParaRPr lang="en-GB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4685" y="5511810"/>
            <a:ext cx="2406063" cy="45811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/>
          <a:p>
            <a:pPr hangingPunct="0"/>
            <a:r>
              <a:rPr lang="en-GB" sz="2400" dirty="0">
                <a:ea typeface="DejaVu Sans" pitchFamily="2"/>
                <a:cs typeface="Lohit Hindi" pitchFamily="2"/>
              </a:rPr>
              <a:t>Rosanna Alderson</a:t>
            </a:r>
          </a:p>
        </p:txBody>
      </p:sp>
      <p:pic>
        <p:nvPicPr>
          <p:cNvPr id="12" name="Picture 3" descr="C:\Users\jbom\Pictures\Rosanna_Alderson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29" y="3951332"/>
            <a:ext cx="162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23" y="3848044"/>
            <a:ext cx="1332000" cy="1562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6212" y="5511810"/>
            <a:ext cx="185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John Mitchell</a:t>
            </a:r>
            <a:endParaRPr lang="en-GB" sz="2400" dirty="0"/>
          </a:p>
        </p:txBody>
      </p:sp>
      <p:pic>
        <p:nvPicPr>
          <p:cNvPr id="15" name="Picture 2" descr="http://chemistry.st-andrews.ac.uk/staff/jbom/group/Pictures/crest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57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9" y="1628800"/>
            <a:ext cx="809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 what do these people have in common?</a:t>
            </a:r>
            <a:endParaRPr lang="en-GB" sz="3600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LAHADASIAAhEBAxEB/8QAHAAAAQUBAQEAAAAAAAAAAAAABgIDBAUHAQAI/8QANxAAAgEDAwIEBAQFAwUAAAAAAQIDAAQRBRIhMUEGE1FhIjJxkQcUgaEjQrHR8CRSwTNDYuHx/8QAGQEAAgMBAAAAAAAAAAAAAAAAAwUBAgQA/8QAIREAAwACAwEAAgMAAAAAAAAAAAECESEDBBIxQVETIoH/2gAMAwEAAhEDEQA/ALbByfr617B/w0o9T9a9zTDBkOAH/DXiD/hrtV2ravaaWv8AHLNKTxGnJP8AaobSWWck38J/IOSenvXQD6ke9A194qvZywtzFbR9sHJqql1O8nY77qZ8clfMI/5oNdiV82HXBT+mnHJznP3rhB96zOPUrqIZhvJhnsHJ/rUuz8SanFId04ctxiRcioXZn8ol8FB/kjufvXsn3+9DWn+LYWKxalC8MhODKq5j/wDVEsTpLGskbBkYZVgeDRpqa+Aqly8M9+p+9cwT/wDaURXscVYjIg59f3pPOep+9LIr2Oa44ewST9a4uGyFOce1OYyT9ah6vfR6Zp8tw/zAYQerHpUt42QtlR4m1xbKNrazfddH5iv/AGx/egZp3mnJldpJGOSWbpTc0s01y8hBLs25ixGWPemvOVX+GF2YnkhuKW8nI7ZuiFKHJXCcffAr2ZFIOOTzgUlHL8vHt+lPRxSO21V+560HIT6IG/qSBXHwQdp+1W1toF1KdiQnJ528nNFGjeBZw6vepGqd1281WuSZLzxVRncgd0xhg+PmB/4qw8Pa/e6TKiPJvtd+ZI8du5GelagfDlhDH5f5ZD65oT8R+E02tcWKBSoyVB61PH2MMtydbKCqKVLiJJYWDI4yGpZ6UGeDdS/LXLafPMSjcxg/yn0o07ftTXjtXORXyR5eBOK4OtKIrmORVypLZev1oJ/EC6Hm21tvIVFMjgd88CjrHxfrWO+KryaXU7gzMSfNKAY4wKF2HicF+BZoiW1rLeXSpbozljwtFEXhCdkj2sdzD4io6VF8FqDcPO3zlCAc9K0CwdQp59qV3eHoacUJrZU6R4HhAX8yxdc8jPWiuz8L6Vacx2y7vXqaXbTAAAHmp8cnw9CT61ndNmqYSOQWltbkmOJQemcU98IAwAKa3P3+1KAyMtxVQiSQzMoYN0AqsvIQVzwQRzmrKVkQEuQo9Sarbi8tXyi3EZfHy55NciGk0ZZ4khOnagJYBsbOVI7Gj6wn/NWUFwQD5iBifehrxtaq9sszL8hO41ceEpvP0O3BxuRdpA9BTTo3nQn7cbyWtcOOKWVrmORTBmIsQpB/Wsj8e6f+T1iUnO2YeamR17Vr+Ov1oE/FWxkltbK9QblgYo/sD0qnPPqdFuKsUC/hmcRTYB46frWgWUpyueM89Ky/w85GoRpnOT+1aJcNKsKeR/1GIApNyLY24nrQQC+tYD/HmRPqaUvibTY22JNvPtQfcA28i25hae5dd27buPXt6Uqz0qe6cNd6ekCY+cMSelU8o0e3nQeW2rQ3AOxhnHSm9TvJLa2aUYAAzuPQUGafZS2Vz5iTucfygkjFFt9/rdLkjJAJUZwKHSCzlgLqF7cXV0ZGeeSNiSAOA2D2qZDKuI/zGnSRK3G/acr+tXNratDtCqqqv/jmrAI0hAeVm/TFXT1gp/HWSgvLI3FvLaTSJNGwIVl5qo8DhodQnt5A4KqdozxwfSjG9ijTkKNwPYVQ6LZqmrNMp5MsmR6elG61ub0A7HGnLyEPFJIyadKY6UkDn2zTsRZLPHP61V+KYUk8P3qv08sjpVwBz+tJuIVuIJInAKuMHIq1Z8vBMNKlkwSzglsbqORlIDPgZ471pMHKRvnIABxtzULXNLEtvLbyKokjYc4xg9MimtLufLf8rISZIhtJ9cd6Rcqb+jyJUbXxhRZQqzEh2VutPPahyxJdsHozcVB025w6n1p/VdW8mIQxACSQYB9Peg4NUtYyxq5WKGTaCHkXqP8AbmrezgPkAYYhh1xQTd6mYQfy/wAx4O7nJ9aette1CG3w8oPGfhPSu8lVcoJpZHtpWUAMM9GFKi1CNpGilQrIOg9R7UFNc3c0pk3TSAnnJqbJdO6L5u5ZAPhY9j71HnBK5S91CXLg+nQetV2h/wATVJyFIw+eenIqObsXNlKZCVliPxc8GnvCce7Ubtj2iUr+po/VnPIjL2eRKWwkYcU0VGRT7KaQV6U9EZcKnWlbMDrTqpg0vaKtlA8lDrumPceXc2wBlQHen+8f3rPtZRbXU0vFPwy5DBf5SB3Fa8VxgjP6UHfiHpML6HJdQQqtzFIGVl4J9c1h7HXVf2Rv4O05lRX+A9YXgkkABAJ6DpUI3XnNLNJuyCQMngAVSxX7RSrKoOVIJ+lEmm3dtLOTHEoSQAn0z3pU5Yxm/WmRdMMOpS5treWccAsRtQHp3oqt9Av5mASxs0ITK7mBzjqPrVQ1k0TE2DBFYncEO0HPtVnapMItz3NwCckjzDjmoefwHmf0SbvRp7WEte3kcClQdsXX3FUa6XHJcvdmecwhNqxO+dzdzVtKbONB55Z2Hy5Yk/Tmo93cbFZiAq8lV7Co+Fraxtg9qE0dvZT+XnzXIVhRD4Chc2lzdsciVwic9hQFqU+64ODxuzgHGa1vQbNLHR7S3UDIjBb3YjJph0uPN+hT27zOB9hzTTfNUhl5NMsPipoL1oIAn9a8VxTrYFJx3qmShT+IdZh0HS5L64UvghUQdWY9BWQXXjjWdb1OKC6nWOzZwTbxqAoHuepNaP8AiramTwo8qgnyJkcj1GccfesUtBGl9FK/GD8VZuxdfEauvKeydrEBs75grEwvyp9j1FesL4Wp+A4TPGfSre8hiv7QSqVcBfmHahiUYJUkdMYxS5b0xg9PRoNjqPmBcyhTjg4qcHuJE3byVyOc0BaZqrRnypmKDs2O1FFhqiqmHcFRgD3FCqWGi/2Wew+aCqsW9z3qv1W4lAZZcL8PIr0upou4qwXPoaoL/UEuJRulCxYIkkY9vQDuahS2ddLBB/NNbXMF5Jb+fBvI2HID47fvWx+H9cstesfzFgSNmFkibrGfSsU1W/jvDHHCnl28IIjGOecc1oH4SRu0eoynAQ7EHPUj2pp021oW9j9h4w/WmmAJ6d6ksO2aZYHNbzHkv9le2gc5GB1J4xWa6x+LNogaLTNNmkJ4Esz7R78daAdb8VatrUxmvbyTy+dkKHaqj096yvllayEnhpln448X3+t3c9mzrHYwzERxxj59pxuJ70HFsZz0zXSeuBg0k9OazVTb2apnz8JNtf3Ft8MEhCd1PIqZDfW8zl72NEbp8PTFU7LnB/pXCWUtzQ3KYRW19Jl9DAAXt5M85+lRYb+8iYCMj64rm5umAa4SS2MVylfk71nY895cHcS23PXNMud7BmwxA4Nc2FiCSeB6UpUxkipwifWTyD4TjuKN/wALNTa08QGzZh5N6m3aT0cdMe/WgoDoe1PRPJDMrwsyyxkFWTgrROOnLyilyqWD6MKnoRg5wc0249aBPDn4jRukFrrUJVsBTdqePqwo6gngvIFntJkmhflZIzkGmE8k0sow3DhnzzIvLfU0gccHqKlGNMnjv60lo13dP3pZlm7CGCm76024ZMhhnjqO1Sgi7hx+9L8teeP3riSApBUYOQOuaWwBI4p54Y9jkLggcYpjGBjJ6eprjmdwOBjj1r20A8UhicAZP3pSjL4JOMeprjkd2EHODj1rg2gnHxfSpEUEfA2n7mnhDGudq4rjmQtrtwuFX0NOJHgHHDDvUoxrjp+9c2Lnp+9cQNKSMGrrw94m1HQ5VFtLutiRut35X3x6VUlF9D96UqLuHHcd6maaeiKSf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6000"/>
            <a:ext cx="1437333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6462" y="4800600"/>
            <a:ext cx="124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Doctor</a:t>
            </a:r>
          </a:p>
        </p:txBody>
      </p:sp>
    </p:spTree>
    <p:extLst>
      <p:ext uri="{BB962C8B-B14F-4D97-AF65-F5344CB8AC3E}">
        <p14:creationId xmlns:p14="http://schemas.microsoft.com/office/powerpoint/2010/main" val="31711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9" y="1628800"/>
            <a:ext cx="809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 what do these people have in common?</a:t>
            </a:r>
            <a:endParaRPr lang="en-GB" sz="3600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LAHADASIAAhEBAxEB/8QAHAAAAQUBAQEAAAAAAAAAAAAABgIDBAUHAQAI/8QANxAAAgEDAwIEBAQFAwUAAAAAAQIDAAQRBRIhMUEGE1FhIjJxkQcUgaEjQrHR8CRSwTNDYuHx/8QAGQEAAgMBAAAAAAAAAAAAAAAAAwUBAgQA/8QAIREAAwACAwEAAgMAAAAAAAAAAAECESEDBBIxQVETIoH/2gAMAwEAAhEDEQA/ALbByfr617B/w0o9T9a9zTDBkOAH/DXiD/hrtV2ravaaWv8AHLNKTxGnJP8AaobSWWck38J/IOSenvXQD6ke9A194qvZywtzFbR9sHJqql1O8nY77qZ8clfMI/5oNdiV82HXBT+mnHJznP3rhB96zOPUrqIZhvJhnsHJ/rUuz8SanFId04ctxiRcioXZn8ol8FB/kjufvXsn3+9DWn+LYWKxalC8MhODKq5j/wDVEsTpLGskbBkYZVgeDRpqa+Aqly8M9+p+9cwT/wDaURXscVYjIg59f3pPOep+9LIr2Oa44ewST9a4uGyFOce1OYyT9ah6vfR6Zp8tw/zAYQerHpUt42QtlR4m1xbKNrazfddH5iv/AGx/egZp3mnJldpJGOSWbpTc0s01y8hBLs25ixGWPemvOVX+GF2YnkhuKW8nI7ZuiFKHJXCcffAr2ZFIOOTzgUlHL8vHt+lPRxSO21V+560HIT6IG/qSBXHwQdp+1W1toF1KdiQnJ528nNFGjeBZw6vepGqd1281WuSZLzxVRncgd0xhg+PmB/4qw8Pa/e6TKiPJvtd+ZI8du5GelagfDlhDH5f5ZD65oT8R+E02tcWKBSoyVB61PH2MMtydbKCqKVLiJJYWDI4yGpZ6UGeDdS/LXLafPMSjcxg/yn0o07ftTXjtXORXyR5eBOK4OtKIrmORVypLZev1oJ/EC6Hm21tvIVFMjgd88CjrHxfrWO+KryaXU7gzMSfNKAY4wKF2HicF+BZoiW1rLeXSpbozljwtFEXhCdkj2sdzD4io6VF8FqDcPO3zlCAc9K0CwdQp59qV3eHoacUJrZU6R4HhAX8yxdc8jPWiuz8L6Vacx2y7vXqaXbTAAAHmp8cnw9CT61ndNmqYSOQWltbkmOJQemcU98IAwAKa3P3+1KAyMtxVQiSQzMoYN0AqsvIQVzwQRzmrKVkQEuQo9Sarbi8tXyi3EZfHy55NciGk0ZZ4khOnagJYBsbOVI7Gj6wn/NWUFwQD5iBifehrxtaq9sszL8hO41ceEpvP0O3BxuRdpA9BTTo3nQn7cbyWtcOOKWVrmORTBmIsQpB/Wsj8e6f+T1iUnO2YeamR17Vr+Ov1oE/FWxkltbK9QblgYo/sD0qnPPqdFuKsUC/hmcRTYB46frWgWUpyueM89Ky/w85GoRpnOT+1aJcNKsKeR/1GIApNyLY24nrQQC+tYD/HmRPqaUvibTY22JNvPtQfcA28i25hae5dd27buPXt6Uqz0qe6cNd6ekCY+cMSelU8o0e3nQeW2rQ3AOxhnHSm9TvJLa2aUYAAzuPQUGafZS2Vz5iTucfygkjFFt9/rdLkjJAJUZwKHSCzlgLqF7cXV0ZGeeSNiSAOA2D2qZDKuI/zGnSRK3G/acr+tXNratDtCqqqv/jmrAI0hAeVm/TFXT1gp/HWSgvLI3FvLaTSJNGwIVl5qo8DhodQnt5A4KqdozxwfSjG9ijTkKNwPYVQ6LZqmrNMp5MsmR6elG61ub0A7HGnLyEPFJIyadKY6UkDn2zTsRZLPHP61V+KYUk8P3qv08sjpVwBz+tJuIVuIJInAKuMHIq1Z8vBMNKlkwSzglsbqORlIDPgZ471pMHKRvnIABxtzULXNLEtvLbyKokjYc4xg9MimtLufLf8rISZIhtJ9cd6Rcqb+jyJUbXxhRZQqzEh2VutPPahyxJdsHozcVB025w6n1p/VdW8mIQxACSQYB9Peg4NUtYyxq5WKGTaCHkXqP8AbmrezgPkAYYhh1xQTd6mYQfy/wAx4O7nJ9aette1CG3w8oPGfhPSu8lVcoJpZHtpWUAMM9GFKi1CNpGilQrIOg9R7UFNc3c0pk3TSAnnJqbJdO6L5u5ZAPhY9j71HnBK5S91CXLg+nQetV2h/wATVJyFIw+eenIqObsXNlKZCVliPxc8GnvCce7Ubtj2iUr+po/VnPIjL2eRKWwkYcU0VGRT7KaQV6U9EZcKnWlbMDrTqpg0vaKtlA8lDrumPceXc2wBlQHen+8f3rPtZRbXU0vFPwy5DBf5SB3Fa8VxgjP6UHfiHpML6HJdQQqtzFIGVl4J9c1h7HXVf2Rv4O05lRX+A9YXgkkABAJ6DpUI3XnNLNJuyCQMngAVSxX7RSrKoOVIJ+lEmm3dtLOTHEoSQAn0z3pU5Yxm/WmRdMMOpS5treWccAsRtQHp3oqt9Av5mASxs0ITK7mBzjqPrVQ1k0TE2DBFYncEO0HPtVnapMItz3NwCckjzDjmoefwHmf0SbvRp7WEte3kcClQdsXX3FUa6XHJcvdmecwhNqxO+dzdzVtKbONB55Z2Hy5Yk/Tmo93cbFZiAq8lV7Co+Fraxtg9qE0dvZT+XnzXIVhRD4Chc2lzdsciVwic9hQFqU+64ODxuzgHGa1vQbNLHR7S3UDIjBb3YjJph0uPN+hT27zOB9hzTTfNUhl5NMsPipoL1oIAn9a8VxTrYFJx3qmShT+IdZh0HS5L64UvghUQdWY9BWQXXjjWdb1OKC6nWOzZwTbxqAoHuepNaP8AiramTwo8qgnyJkcj1GccfesUtBGl9FK/GD8VZuxdfEauvKeydrEBs75grEwvyp9j1FesL4Wp+A4TPGfSre8hiv7QSqVcBfmHahiUYJUkdMYxS5b0xg9PRoNjqPmBcyhTjg4qcHuJE3byVyOc0BaZqrRnypmKDs2O1FFhqiqmHcFRgD3FCqWGi/2Wew+aCqsW9z3qv1W4lAZZcL8PIr0upou4qwXPoaoL/UEuJRulCxYIkkY9vQDuahS2ddLBB/NNbXMF5Jb+fBvI2HID47fvWx+H9cstesfzFgSNmFkibrGfSsU1W/jvDHHCnl28IIjGOecc1oH4SRu0eoynAQ7EHPUj2pp021oW9j9h4w/WmmAJ6d6ksO2aZYHNbzHkv9le2gc5GB1J4xWa6x+LNogaLTNNmkJ4Esz7R78daAdb8VatrUxmvbyTy+dkKHaqj096yvllayEnhpln448X3+t3c9mzrHYwzERxxj59pxuJ70HFsZz0zXSeuBg0k9OazVTb2apnz8JNtf3Ft8MEhCd1PIqZDfW8zl72NEbp8PTFU7LnB/pXCWUtzQ3KYRW19Jl9DAAXt5M85+lRYb+8iYCMj64rm5umAa4SS2MVylfk71nY895cHcS23PXNMud7BmwxA4Nc2FiCSeB6UpUxkipwifWTyD4TjuKN/wALNTa08QGzZh5N6m3aT0cdMe/WgoDoe1PRPJDMrwsyyxkFWTgrROOnLyilyqWD6MKnoRg5wc0249aBPDn4jRukFrrUJVsBTdqePqwo6gngvIFntJkmhflZIzkGmE8k0sow3DhnzzIvLfU0gccHqKlGNMnjv60lo13dP3pZlm7CGCm76024ZMhhnjqO1Sgi7hx+9L8teeP3riSApBUYOQOuaWwBI4p54Y9jkLggcYpjGBjJ6eprjmdwOBjj1r20A8UhicAZP3pSjL4JOMeprjkd2EHODj1rg2gnHxfSpEUEfA2n7mnhDGudq4rjmQtrtwuFX0NOJHgHHDDvUoxrjp+9c2Lnp+9cQNKSMGrrw94m1HQ5VFtLutiRut35X3x6VUlF9D96UqLuHHcd6maaeiKSf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57" y="2916000"/>
            <a:ext cx="1444049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6000"/>
            <a:ext cx="1437333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6462" y="4800600"/>
            <a:ext cx="124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Doctor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6475" y="4818450"/>
            <a:ext cx="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6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9" y="1628800"/>
            <a:ext cx="809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 what do these people have in common?</a:t>
            </a:r>
            <a:endParaRPr lang="en-GB" sz="3600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LAHADASIAAhEBAxEB/8QAHAAAAQUBAQEAAAAAAAAAAAAABgIDBAUHAQAI/8QANxAAAgEDAwIEBAQFAwUAAAAAAQIDAAQRBRIhMUEGE1FhIjJxkQcUgaEjQrHR8CRSwTNDYuHx/8QAGQEAAgMBAAAAAAAAAAAAAAAAAwUBAgQA/8QAIREAAwACAwEAAgMAAAAAAAAAAAECESEDBBIxQVETIoH/2gAMAwEAAhEDEQA/ALbByfr617B/w0o9T9a9zTDBkOAH/DXiD/hrtV2ravaaWv8AHLNKTxGnJP8AaobSWWck38J/IOSenvXQD6ke9A194qvZywtzFbR9sHJqql1O8nY77qZ8clfMI/5oNdiV82HXBT+mnHJznP3rhB96zOPUrqIZhvJhnsHJ/rUuz8SanFId04ctxiRcioXZn8ol8FB/kjufvXsn3+9DWn+LYWKxalC8MhODKq5j/wDVEsTpLGskbBkYZVgeDRpqa+Aqly8M9+p+9cwT/wDaURXscVYjIg59f3pPOep+9LIr2Oa44ewST9a4uGyFOce1OYyT9ah6vfR6Zp8tw/zAYQerHpUt42QtlR4m1xbKNrazfddH5iv/AGx/egZp3mnJldpJGOSWbpTc0s01y8hBLs25ixGWPemvOVX+GF2YnkhuKW8nI7ZuiFKHJXCcffAr2ZFIOOTzgUlHL8vHt+lPRxSO21V+560HIT6IG/qSBXHwQdp+1W1toF1KdiQnJ528nNFGjeBZw6vepGqd1281WuSZLzxVRncgd0xhg+PmB/4qw8Pa/e6TKiPJvtd+ZI8du5GelagfDlhDH5f5ZD65oT8R+E02tcWKBSoyVB61PH2MMtydbKCqKVLiJJYWDI4yGpZ6UGeDdS/LXLafPMSjcxg/yn0o07ftTXjtXORXyR5eBOK4OtKIrmORVypLZev1oJ/EC6Hm21tvIVFMjgd88CjrHxfrWO+KryaXU7gzMSfNKAY4wKF2HicF+BZoiW1rLeXSpbozljwtFEXhCdkj2sdzD4io6VF8FqDcPO3zlCAc9K0CwdQp59qV3eHoacUJrZU6R4HhAX8yxdc8jPWiuz8L6Vacx2y7vXqaXbTAAAHmp8cnw9CT61ndNmqYSOQWltbkmOJQemcU98IAwAKa3P3+1KAyMtxVQiSQzMoYN0AqsvIQVzwQRzmrKVkQEuQo9Sarbi8tXyi3EZfHy55NciGk0ZZ4khOnagJYBsbOVI7Gj6wn/NWUFwQD5iBifehrxtaq9sszL8hO41ceEpvP0O3BxuRdpA9BTTo3nQn7cbyWtcOOKWVrmORTBmIsQpB/Wsj8e6f+T1iUnO2YeamR17Vr+Ov1oE/FWxkltbK9QblgYo/sD0qnPPqdFuKsUC/hmcRTYB46frWgWUpyueM89Ky/w85GoRpnOT+1aJcNKsKeR/1GIApNyLY24nrQQC+tYD/HmRPqaUvibTY22JNvPtQfcA28i25hae5dd27buPXt6Uqz0qe6cNd6ekCY+cMSelU8o0e3nQeW2rQ3AOxhnHSm9TvJLa2aUYAAzuPQUGafZS2Vz5iTucfygkjFFt9/rdLkjJAJUZwKHSCzlgLqF7cXV0ZGeeSNiSAOA2D2qZDKuI/zGnSRK3G/acr+tXNratDtCqqqv/jmrAI0hAeVm/TFXT1gp/HWSgvLI3FvLaTSJNGwIVl5qo8DhodQnt5A4KqdozxwfSjG9ijTkKNwPYVQ6LZqmrNMp5MsmR6elG61ub0A7HGnLyEPFJIyadKY6UkDn2zTsRZLPHP61V+KYUk8P3qv08sjpVwBz+tJuIVuIJInAKuMHIq1Z8vBMNKlkwSzglsbqORlIDPgZ471pMHKRvnIABxtzULXNLEtvLbyKokjYc4xg9MimtLufLf8rISZIhtJ9cd6Rcqb+jyJUbXxhRZQqzEh2VutPPahyxJdsHozcVB025w6n1p/VdW8mIQxACSQYB9Peg4NUtYyxq5WKGTaCHkXqP8AbmrezgPkAYYhh1xQTd6mYQfy/wAx4O7nJ9aette1CG3w8oPGfhPSu8lVcoJpZHtpWUAMM9GFKi1CNpGilQrIOg9R7UFNc3c0pk3TSAnnJqbJdO6L5u5ZAPhY9j71HnBK5S91CXLg+nQetV2h/wATVJyFIw+eenIqObsXNlKZCVliPxc8GnvCce7Ubtj2iUr+po/VnPIjL2eRKWwkYcU0VGRT7KaQV6U9EZcKnWlbMDrTqpg0vaKtlA8lDrumPceXc2wBlQHen+8f3rPtZRbXU0vFPwy5DBf5SB3Fa8VxgjP6UHfiHpML6HJdQQqtzFIGVl4J9c1h7HXVf2Rv4O05lRX+A9YXgkkABAJ6DpUI3XnNLNJuyCQMngAVSxX7RSrKoOVIJ+lEmm3dtLOTHEoSQAn0z3pU5Yxm/WmRdMMOpS5treWccAsRtQHp3oqt9Av5mASxs0ITK7mBzjqPrVQ1k0TE2DBFYncEO0HPtVnapMItz3NwCckjzDjmoefwHmf0SbvRp7WEte3kcClQdsXX3FUa6XHJcvdmecwhNqxO+dzdzVtKbONB55Z2Hy5Yk/Tmo93cbFZiAq8lV7Co+Fraxtg9qE0dvZT+XnzXIVhRD4Chc2lzdsciVwic9hQFqU+64ODxuzgHGa1vQbNLHR7S3UDIjBb3YjJph0uPN+hT27zOB9hzTTfNUhl5NMsPipoL1oIAn9a8VxTrYFJx3qmShT+IdZh0HS5L64UvghUQdWY9BWQXXjjWdb1OKC6nWOzZwTbxqAoHuepNaP8AiramTwo8qgnyJkcj1GccfesUtBGl9FK/GD8VZuxdfEauvKeydrEBs75grEwvyp9j1FesL4Wp+A4TPGfSre8hiv7QSqVcBfmHahiUYJUkdMYxS5b0xg9PRoNjqPmBcyhTjg4qcHuJE3byVyOc0BaZqrRnypmKDs2O1FFhqiqmHcFRgD3FCqWGi/2Wew+aCqsW9z3qv1W4lAZZcL8PIr0upou4qwXPoaoL/UEuJRulCxYIkkY9vQDuahS2ddLBB/NNbXMF5Jb+fBvI2HID47fvWx+H9cstesfzFgSNmFkibrGfSsU1W/jvDHHCnl28IIjGOecc1oH4SRu0eoynAQ7EHPUj2pp021oW9j9h4w/WmmAJ6d6ksO2aZYHNbzHkv9le2gc5GB1J4xWa6x+LNogaLTNNmkJ4Esz7R78daAdb8VatrUxmvbyTy+dkKHaqj096yvllayEnhpln448X3+t3c9mzrHYwzERxxj59pxuJ70HFsZz0zXSeuBg0k9OazVTb2apnz8JNtf3Ft8MEhCd1PIqZDfW8zl72NEbp8PTFU7LnB/pXCWUtzQ3KYRW19Jl9DAAXt5M85+lRYb+8iYCMj64rm5umAa4SS2MVylfk71nY895cHcS23PXNMud7BmwxA4Nc2FiCSeB6UpUxkipwifWTyD4TjuKN/wALNTa08QGzZh5N6m3aT0cdMe/WgoDoe1PRPJDMrwsyyxkFWTgrROOnLyilyqWD6MKnoRg5wc0249aBPDn4jRukFrrUJVsBTdqePqwo6gngvIFntJkmhflZIzkGmE8k0sow3DhnzzIvLfU0gccHqKlGNMnjv60lo13dP3pZlm7CGCm76024ZMhhnjqO1Sgi7hx+9L8teeP3riSApBUYOQOuaWwBI4p54Y9jkLggcYpjGBjJ6eprjmdwOBjj1r20A8UhicAZP3pSjL4JOMeprjkd2EHODj1rg2gnHxfSpEUEfA2n7mnhDGudq4rjmQtrtwuFX0NOJHgHHDDvUoxrjp+9c2Lnp+9cQNKSMGrrw94m1HQ5VFtLutiRut35X3x6VUlF9D96UqLuHHcd6maaeiKSf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57" y="2916000"/>
            <a:ext cx="1444049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24238"/>
            <a:ext cx="1409177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6000"/>
            <a:ext cx="1437333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6462" y="4800600"/>
            <a:ext cx="124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Doctor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6475" y="4818450"/>
            <a:ext cx="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00" y="4818450"/>
            <a:ext cx="164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Aussie cricketer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7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9" y="1628800"/>
            <a:ext cx="809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 what do these people have in common?</a:t>
            </a:r>
            <a:endParaRPr lang="en-GB" sz="3600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LAHADASIAAhEBAxEB/8QAHAAAAQUBAQEAAAAAAAAAAAAABgIDBAUHAQAI/8QANxAAAgEDAwIEBAQFAwUAAAAAAQIDAAQRBRIhMUEGE1FhIjJxkQcUgaEjQrHR8CRSwTNDYuHx/8QAGQEAAgMBAAAAAAAAAAAAAAAAAwUBAgQA/8QAIREAAwACAwEAAgMAAAAAAAAAAAECESEDBBIxQVETIoH/2gAMAwEAAhEDEQA/ALbByfr617B/w0o9T9a9zTDBkOAH/DXiD/hrtV2ravaaWv8AHLNKTxGnJP8AaobSWWck38J/IOSenvXQD6ke9A194qvZywtzFbR9sHJqql1O8nY77qZ8clfMI/5oNdiV82HXBT+mnHJznP3rhB96zOPUrqIZhvJhnsHJ/rUuz8SanFId04ctxiRcioXZn8ol8FB/kjufvXsn3+9DWn+LYWKxalC8MhODKq5j/wDVEsTpLGskbBkYZVgeDRpqa+Aqly8M9+p+9cwT/wDaURXscVYjIg59f3pPOep+9LIr2Oa44ewST9a4uGyFOce1OYyT9ah6vfR6Zp8tw/zAYQerHpUt42QtlR4m1xbKNrazfddH5iv/AGx/egZp3mnJldpJGOSWbpTc0s01y8hBLs25ixGWPemvOVX+GF2YnkhuKW8nI7ZuiFKHJXCcffAr2ZFIOOTzgUlHL8vHt+lPRxSO21V+560HIT6IG/qSBXHwQdp+1W1toF1KdiQnJ528nNFGjeBZw6vepGqd1281WuSZLzxVRncgd0xhg+PmB/4qw8Pa/e6TKiPJvtd+ZI8du5GelagfDlhDH5f5ZD65oT8R+E02tcWKBSoyVB61PH2MMtydbKCqKVLiJJYWDI4yGpZ6UGeDdS/LXLafPMSjcxg/yn0o07ftTXjtXORXyR5eBOK4OtKIrmORVypLZev1oJ/EC6Hm21tvIVFMjgd88CjrHxfrWO+KryaXU7gzMSfNKAY4wKF2HicF+BZoiW1rLeXSpbozljwtFEXhCdkj2sdzD4io6VF8FqDcPO3zlCAc9K0CwdQp59qV3eHoacUJrZU6R4HhAX8yxdc8jPWiuz8L6Vacx2y7vXqaXbTAAAHmp8cnw9CT61ndNmqYSOQWltbkmOJQemcU98IAwAKa3P3+1KAyMtxVQiSQzMoYN0AqsvIQVzwQRzmrKVkQEuQo9Sarbi8tXyi3EZfHy55NciGk0ZZ4khOnagJYBsbOVI7Gj6wn/NWUFwQD5iBifehrxtaq9sszL8hO41ceEpvP0O3BxuRdpA9BTTo3nQn7cbyWtcOOKWVrmORTBmIsQpB/Wsj8e6f+T1iUnO2YeamR17Vr+Ov1oE/FWxkltbK9QblgYo/sD0qnPPqdFuKsUC/hmcRTYB46frWgWUpyueM89Ky/w85GoRpnOT+1aJcNKsKeR/1GIApNyLY24nrQQC+tYD/HmRPqaUvibTY22JNvPtQfcA28i25hae5dd27buPXt6Uqz0qe6cNd6ekCY+cMSelU8o0e3nQeW2rQ3AOxhnHSm9TvJLa2aUYAAzuPQUGafZS2Vz5iTucfygkjFFt9/rdLkjJAJUZwKHSCzlgLqF7cXV0ZGeeSNiSAOA2D2qZDKuI/zGnSRK3G/acr+tXNratDtCqqqv/jmrAI0hAeVm/TFXT1gp/HWSgvLI3FvLaTSJNGwIVl5qo8DhodQnt5A4KqdozxwfSjG9ijTkKNwPYVQ6LZqmrNMp5MsmR6elG61ub0A7HGnLyEPFJIyadKY6UkDn2zTsRZLPHP61V+KYUk8P3qv08sjpVwBz+tJuIVuIJInAKuMHIq1Z8vBMNKlkwSzglsbqORlIDPgZ471pMHKRvnIABxtzULXNLEtvLbyKokjYc4xg9MimtLufLf8rISZIhtJ9cd6Rcqb+jyJUbXxhRZQqzEh2VutPPahyxJdsHozcVB025w6n1p/VdW8mIQxACSQYB9Peg4NUtYyxq5WKGTaCHkXqP8AbmrezgPkAYYhh1xQTd6mYQfy/wAx4O7nJ9aette1CG3w8oPGfhPSu8lVcoJpZHtpWUAMM9GFKi1CNpGilQrIOg9R7UFNc3c0pk3TSAnnJqbJdO6L5u5ZAPhY9j71HnBK5S91CXLg+nQetV2h/wATVJyFIw+eenIqObsXNlKZCVliPxc8GnvCce7Ubtj2iUr+po/VnPIjL2eRKWwkYcU0VGRT7KaQV6U9EZcKnWlbMDrTqpg0vaKtlA8lDrumPceXc2wBlQHen+8f3rPtZRbXU0vFPwy5DBf5SB3Fa8VxgjP6UHfiHpML6HJdQQqtzFIGVl4J9c1h7HXVf2Rv4O05lRX+A9YXgkkABAJ6DpUI3XnNLNJuyCQMngAVSxX7RSrKoOVIJ+lEmm3dtLOTHEoSQAn0z3pU5Yxm/WmRdMMOpS5treWccAsRtQHp3oqt9Av5mASxs0ITK7mBzjqPrVQ1k0TE2DBFYncEO0HPtVnapMItz3NwCckjzDjmoefwHmf0SbvRp7WEte3kcClQdsXX3FUa6XHJcvdmecwhNqxO+dzdzVtKbONB55Z2Hy5Yk/Tmo93cbFZiAq8lV7Co+Fraxtg9qE0dvZT+XnzXIVhRD4Chc2lzdsciVwic9hQFqU+64ODxuzgHGa1vQbNLHR7S3UDIjBb3YjJph0uPN+hT27zOB9hzTTfNUhl5NMsPipoL1oIAn9a8VxTrYFJx3qmShT+IdZh0HS5L64UvghUQdWY9BWQXXjjWdb1OKC6nWOzZwTbxqAoHuepNaP8AiramTwo8qgnyJkcj1GccfesUtBGl9FK/GD8VZuxdfEauvKeydrEBs75grEwvyp9j1FesL4Wp+A4TPGfSre8hiv7QSqVcBfmHahiUYJUkdMYxS5b0xg9PRoNjqPmBcyhTjg4qcHuJE3byVyOc0BaZqrRnypmKDs2O1FFhqiqmHcFRgD3FCqWGi/2Wew+aCqsW9z3qv1W4lAZZcL8PIr0upou4qwXPoaoL/UEuJRulCxYIkkY9vQDuahS2ddLBB/NNbXMF5Jb+fBvI2HID47fvWx+H9cstesfzFgSNmFkibrGfSsU1W/jvDHHCnl28IIjGOecc1oH4SRu0eoynAQ7EHPUj2pp021oW9j9h4w/WmmAJ6d6ksO2aZYHNbzHkv9le2gc5GB1J4xWa6x+LNogaLTNNmkJ4Esz7R78daAdb8VatrUxmvbyTy+dkKHaqj096yvllayEnhpln448X3+t3c9mzrHYwzERxxj59pxuJ70HFsZz0zXSeuBg0k9OazVTb2apnz8JNtf3Ft8MEhCd1PIqZDfW8zl72NEbp8PTFU7LnB/pXCWUtzQ3KYRW19Jl9DAAXt5M85+lRYb+8iYCMj64rm5umAa4SS2MVylfk71nY895cHcS23PXNMud7BmwxA4Nc2FiCSeB6UpUxkipwifWTyD4TjuKN/wALNTa08QGzZh5N6m3aT0cdMe/WgoDoe1PRPJDMrwsyyxkFWTgrROOnLyilyqWD6MKnoRg5wc0249aBPDn4jRukFrrUJVsBTdqePqwo6gngvIFntJkmhflZIzkGmE8k0sow3DhnzzIvLfU0gccHqKlGNMnjv60lo13dP3pZlm7CGCm76024ZMhhnjqO1Sgi7hx+9L8teeP3riSApBUYOQOuaWwBI4p54Y9jkLggcYpjGBjJ6eprjmdwOBjj1r20A8UhicAZP3pSjL4JOMeprjkd2EHODj1rg2gnHxfSpEUEfA2n7mnhDGudq4rjmQtrtwuFX0NOJHgHHDDvUoxrjp+9c2Lnp+9cQNKSMGrrw94m1HQ5VFtLutiRut35X3x6VUlF9D96UqLuHHcd6maaeiKSf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57" y="2916000"/>
            <a:ext cx="1444049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24238"/>
            <a:ext cx="1409177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6000"/>
            <a:ext cx="1437333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3238" y="4844534"/>
            <a:ext cx="13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Matt SMITH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84453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SMITH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00" y="4844534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Steve SMITH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68" y="2727809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Going back a number of generations, individuals will share common ancestors …</a:t>
            </a:r>
            <a:endParaRPr lang="en-GB" sz="2400" dirty="0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" y="1495510"/>
            <a:ext cx="6958606" cy="53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FoAWgMBIgACEQEDEQH/xAAcAAEAAgIDAQAAAAAAAAAAAAAABwgDBgIEBQH/xABGEAABAwMBBAYEBw0JAAAAAAABAgMEAAURBgcSIVEUMUFhgZEIEzJxFlKSobHB0SI2YnR1gpOUlbKzwuMVFxgjM0JUVVb/xAAUAQEAAAAAAAAAAAAAAAAAAAAA/8QAFBEBAAAAAAAAAAAAAAAAAAAAAP/aAAwDAQACEQMRAD8A9Ta/tRf0/JNi08pAuASDIkkBXqM8QlIPAqxxJPADvPCBrldrjdXS7cp0mWsnO8+6pf0ml5nuXW7zbg8SXJT63VZPxiTXSoFKVvWz/Zjd9Yo6WViDa8kdKdRkuEde4nhvYPbkDxGKDRaVZ61bF9HQmkplRZE9wcS5IkKTnwRuivVd2X6Kdb3FWCOBzQtaT5hWaCplKsje9humZraja3ZVtdx9zhfrUeIVxPyhUN622fXzR7u9OaS9BUrDcxjJQTyPak9x8CaDUqyx5D0V0OxnnGXB1LbWUkeIrFSglfZvtduVrmsQNSyVzba4oI6Q6d52P+Fvdak8wePLqwbFJUFAKSQQeII7ao+Kk+1bYLlb7XDgpStQjMIaBJHHdSB9VBF9KUoNp2baY+FurYlucz0VOXpRScENJ6x4khPjVtozDMWO1HjNIaZaSENtoGEpSOAAHKoT9GmCNy+XBSRklphB7R7Slfy+VThQeVqLUNq03B6bepjcVnO6neBKlnklI4k+6tMa22aNW/6tT01tOf8AVVGO78xJ+aoi2131+767mx1LPRreejMo7BgDfPvKs+AHKtBoLsWq5wrvAanWyS3JiujKHWzkH7D3Vznwo1xhvQ5zKH4zyChxtYyFA1B3o23R8XC72lSiY6mkyUjsSsEJPmCPkip5oKe6904vSuqZtpKlLabUFMOK61tqGU+PYe8GteqXvSQYQjU1rfAG+5CKVeCzj6TUQ0ClKUClKUGePMlRklMeQ80FHJDbhTnyrL/atx/58r9Mr7a6dKDk4tbq1LcUVLUclSjkk0QlS1BKElSicAAZJNcmGXZD7bDDanHXVBCEIGSpROAAOdWW2YbLoelmWrldUIk3pSc5PFEbPYnmrmry7wwbD9EStNW2RdLs0pmfPCQlhXtMtDiM8iTxI7MDtyKlCvnVUQbVNrTFtbfs2mHw7POUPTEHKY/MJP8AuV39Q9/UEf7dL41eddOsxlhbNvaTF3gcgrBJX5FW7+bUeV9JKjlRJPM18oFKUoFKUoFKUoJB2F29E/aHDW4MpiNOSMEdoG6PIqB8KtFVRtnWsPgTe3bn0DppcjqYDfrvV4ypJzndPxfnqRv8Qav/ADA/aH9Ogz7edczYMlGmrU8qOFshya6g4UoK9lsHsGOJ55A6s5gk17ettQ/CrU0y99F6KZO5/k+s393dQlHtYGfZz1dteHQKUpQKUpQKVlksORZDsd4YcaWULHIg4NYqBSlKCRdi2lbRqu83CLe2FvNMxg4gIcUjCt4DsqXv7mtE/wDXv/rTn21Hfo2/fHdvxMfvirCUFWNsmm7XpbVMeBZmVtR1wkOqStwrO8VrBOT3JFaHUp+kX9/MT8mt/wARyosoFKUoFKVsEbR15lRmpDMbLbqAtBz1gjIoN222aBlWu8SNQ21hTltmKLj/AKsZ6O6fa3h8VR455kjhwzFVXgUAoEKAIIwQe2q27cLbAt94AgQY0UKXxDDKUZ4dwoIwpSlApSlApSlApStg0NHYlaijtSWW3mz1ocSFA+BoM2hdG3HWN3biw21oipUOkyiPuGU/WrkO33ZNWyhW+LBhR4cZhCWI7aWm04zhKRgDyFLbEjQYbMeFHZjsJSN1plAQke4DhXb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95" y="1412776"/>
            <a:ext cx="8572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lowchart: Process 21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5040000"/>
            <a:ext cx="720000" cy="7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3" y="5334000"/>
            <a:ext cx="720000" cy="7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0" y="5719117"/>
            <a:ext cx="720000" cy="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" y="1495510"/>
            <a:ext cx="6958606" cy="53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FoAWgMBIgACEQEDEQH/xAAcAAEAAgIDAQAAAAAAAAAAAAAABwgDBgIEBQH/xABGEAABAwMBBAYEBw0JAAAAAAABAgMEAAURBgcSIVEUMUFhgZEIEzJxFlKSobHB0SI2YnR1gpOUlbKzwuMVFxgjM0JUVVb/xAAUAQEAAAAAAAAAAAAAAAAAAAAA/8QAFBEBAAAAAAAAAAAAAAAAAAAAAP/aAAwDAQACEQMRAD8A9Ta/tRf0/JNi08pAuASDIkkBXqM8QlIPAqxxJPADvPCBrldrjdXS7cp0mWsnO8+6pf0ml5nuXW7zbg8SXJT63VZPxiTXSoFKVvWz/Zjd9Yo6WViDa8kdKdRkuEde4nhvYPbkDxGKDRaVZ61bF9HQmkplRZE9wcS5IkKTnwRuivVd2X6Kdb3FWCOBzQtaT5hWaCplKsje9humZraja3ZVtdx9zhfrUeIVxPyhUN622fXzR7u9OaS9BUrDcxjJQTyPak9x8CaDUqyx5D0V0OxnnGXB1LbWUkeIrFSglfZvtduVrmsQNSyVzba4oI6Q6d52P+Fvdak8wePLqwbFJUFAKSQQeII7ao+Kk+1bYLlb7XDgpStQjMIaBJHHdSB9VBF9KUoNp2baY+FurYlucz0VOXpRScENJ6x4khPjVtozDMWO1HjNIaZaSENtoGEpSOAAHKoT9GmCNy+XBSRklphB7R7Slfy+VThQeVqLUNq03B6bepjcVnO6neBKlnklI4k+6tMa22aNW/6tT01tOf8AVVGO78xJ+aoi2131+767mx1LPRreejMo7BgDfPvKs+AHKtBoLsWq5wrvAanWyS3JiujKHWzkH7D3Vznwo1xhvQ5zKH4zyChxtYyFA1B3o23R8XC72lSiY6mkyUjsSsEJPmCPkip5oKe6904vSuqZtpKlLabUFMOK61tqGU+PYe8GteqXvSQYQjU1rfAG+5CKVeCzj6TUQ0ClKUClKUGePMlRklMeQ80FHJDbhTnyrL/atx/58r9Mr7a6dKDk4tbq1LcUVLUclSjkk0QlS1BKElSicAAZJNcmGXZD7bDDanHXVBCEIGSpROAAOdWW2YbLoelmWrldUIk3pSc5PFEbPYnmrmry7wwbD9EStNW2RdLs0pmfPCQlhXtMtDiM8iTxI7MDtyKlCvnVUQbVNrTFtbfs2mHw7POUPTEHKY/MJP8AuV39Q9/UEf7dL41eddOsxlhbNvaTF3gcgrBJX5FW7+bUeV9JKjlRJPM18oFKUoFKUoFKUoJB2F29E/aHDW4MpiNOSMEdoG6PIqB8KtFVRtnWsPgTe3bn0DppcjqYDfrvV4ypJzndPxfnqRv8Qav/ADA/aH9Ogz7edczYMlGmrU8qOFshya6g4UoK9lsHsGOJ55A6s5gk17ettQ/CrU0y99F6KZO5/k+s393dQlHtYGfZz1dteHQKUpQKUpQKVlksORZDsd4YcaWULHIg4NYqBSlKCRdi2lbRqu83CLe2FvNMxg4gIcUjCt4DsqXv7mtE/wDXv/rTn21Hfo2/fHdvxMfvirCUFWNsmm7XpbVMeBZmVtR1wkOqStwrO8VrBOT3JFaHUp+kX9/MT8mt/wARyosoFKUoFKVsEbR15lRmpDMbLbqAtBz1gjIoN222aBlWu8SNQ21hTltmKLj/AKsZ6O6fa3h8VR455kjhwzFVXgUAoEKAIIwQe2q27cLbAt94AgQY0UKXxDDKUZ4dwoIwpSlApSlApSlApStg0NHYlaijtSWW3mz1ocSFA+BoM2hdG3HWN3biw21oipUOkyiPuGU/WrkO33ZNWyhW+LBhR4cZhCWI7aWm04zhKRgDyFLbEjQYbMeFHZjsJSN1plAQke4DhXb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jpeg;base64,/9j/4AAQSkZJRgABAQAAAQABAAD/2wCEAAkGBhISERUUExQVFBUWGBcVGRgYFxUbFxkbGBUYGBcXGBUYGyYeFxkjHRYZHy8gIycpLCwsGB4xNTAqNSYrLCkBCQoKDgwOGg8PGiwdHyQsKSwsLCksLCkpLCwpLCkpLCksKSkpLCwsLCwsKSwsKSwsLCwsKSksKSwsLCksLCwpLP/AABEIARkAtAMBIgACEQEDEQH/xAAcAAEAAgIDAQAAAAAAAAAAAAAABgcEBQIDCAH/xABEEAABBAAEAwUEBwUGBgMBAAABAAIDEQQSITEFQVEGByJhcROBkaEUIzJCUrHwCHKCksEkYrLR4fEVM0NTk8Jjc6IX/8QAGAEBAQEBAQAAAAAAAAAAAAAAAAMBAgT/xAAgEQEBAAMBAAICAwAAAAAAAAAAAQIRITEDEkFREyJh/9oADAMBAAIRAxEAPwC8UREBERAREQEREBERAREQFGu0PeHg8Gale4kbhguveSAT5Arh3h8ZkgwobFpLPIyBhuqznxO66AHbqo/xHumwBaDI2eWQDxP9sWlxrWxYaB5DbyS2T0ktvGRB348Mc4DNM3zMLqH8tn4BTrBY2OaNskbmvY8BzXNNgg7EFUT2q7u8HBAZoTIwtrwucHtPl5fNd/cr209hP9ClJ9nM4mO9mS82jo14H81c3FZMpl46yxuPq9URFrkREQEREBERAREQEREBERAREQEREBERBVve5ipW4vBZGkiNk87QG5rkjDXMtpIBAIad+fuUTgm41iMLLPJNIx4e1kQDI2tdYtx1FkbAclYPehxoYcwa0XtnF6W0VESc33bAI/2VF8T7Ryumzslk9mD4fGW2L3DC6wN991PLdV+OyepBwv8A4k4PZiGyStcDmDsmg66iwehBryKiHFWy4ea2ktkiLXWORYQWO+IaVJ4+1o9kcrnBzdBe500DhsD5g6qIcQ4gZHPcR4n0PcLv+iY7jrP638vX/DcYJYY5BtIxjx/E0O/quzE4gRsc9101pcaBJoCzTRqTpsFHO7HigxHCsI/m2JsTv3ofqj8cl+9SLFYtkbS+RzWNG5cQB8SqIKU7T9/j5A5uAYWC69pIBnII0LW6ho33s7bK0+xHaUY7BxzffrLIOj2/a+Oh9CF5+7adncPDip5YJWiJzy9kWUg06i4D8IDrygjYAaKW90vGnQYpsZdUUwyuH3c9fVOHSz4f4vSsll8bZpeSIi1giIgIiICIiAiIgIiICIiAiISgob9oid4xMLfuOg09RK7P8ixVhh+KxhgDmZnbXptpQ91fMq0O9zismPxf0ZmV8EYaWFrBmMjhlNSEE5Rdkt8NNs3QK0/D+xmBhw5EoGLnLrBY6dgaAfssbTc40NuLa1021y5RslVsZDZNk3156rI4fw6fEPywsdI6r0Gw5uJ2a0cyaA5qSw9hQ6V5EgZC0g24guAcLAyir5izvXqFnnjGFwgLMLH7WXbOQCR6GtPQLi5/p3PjvtTrhPa1nB+GxYaLLLMMznyOv2Qe85nZBo6QDa9AauytDheKcU4vJWHa6SjTpn+GFnUA1Tf3Wgu8li9k+ENlmEvEoXytOrWe1DW/xR1b/QuaOoKvXg/GMI4NigLGZRTYwAygOTWUBXoksy9rbjceyKt453HFuAlf7WTEY1oEgrRhy6ujZHqSSLok2SG7WVWvAOOiMlrzlLLGtiwDq292vaRmHp10PrJabEdjcDJiPpL8NC6b8ZYCfIkHQuH4iL81ScSbTCkljc2+UX61qu1EQEREBERAREQEREBERAREQFFO0XFjK44eM0yvrn3yJAyD1F3zoD8VrI7Z9pBhYx4g1zyBfMDmQOtBx/hVc4jtSwMDQ/KdSDd2XA0B/e2Hl7lH5Mr5F/iwl7XHtBFiGF8whjdE4hoa5jnSva0tJaA0FrAa8WeuQ6LjwXtJBiZ2RMjEF2SW+HK6jpW9bCtlBsdiMXBG6L2v1ZJeBZsWdQG8hfPnusPs/wAYdh35gM5OZtfeBO505rn68U33V4lfbHhErhJmDWG2hrg0x59CarYaiv4j0BWq4LwtsDfaCnOFcrDnOdla1t7a/ePLlWq3I7SRMhLGkvdMPH7UZsmt1Z2veqWixmIe1hAJOocNeYIO/RZ3w5LtIp8e3L4iATpX9B1s3Vb0fNa+HiGVvtIyQdKJcRRG2UAEjkb03C12KBaM/wB5w2+FC+lZR53ryA6sTE5tX9kb3pu0bfBZI6uVegOwfaY43C5naSMPs37akAEO94PxBUkVS9z+Ly4iRt+GWJrhrzjd/USH+Uq2l6MbuPLnNUREXTgREQEREBERAREQEREBERBTXeqQeIeyJcM8MdEkZLDnggAg618z5qLjEwxhrHNccj3MsBhD62fq3W9DR5e5bvvyjkZj4ZG3TogR0tj3B1e5zfkoW3jT3CnN1tRynVsbx39opg+PM8kPdRoGm36bdVFHurQfJZ/GsS5xaCOpRmFc6INDd9b9T+S3HkZl2tfh8SYzpsf1qpVwfAnEgZrbHYF7Fx6eTeahxsKYdnsaHNbRAy7/AOfotyMUlxXCA12ocRmG9VW+YEcjfur0WFxB7bY2mn8V1sBQ0W3/AOONkYWsIMjRYPu1BG1HZQ7j/CpxNmidbXeMMvWxWZo666geajJ1b78bjh/EjgcVDLESGsFuF7iqLfe2wvRUUgcA4GwQCD1B1BXl/wCkH6PJI8Gyw79ADWi9I9nGEYTDg7iGIH3RtVvjS+X8NiiIqIiIiAiIgIiICIiAiIgIiIIN3h8MZiJIg4X7GOSU9ac+NlD1on+FV3xDgrI3tDWjUWb5WAfkrI4jiHvxkjDo0kBpPQta14/maT77UK7QOb9JDLvIAOXMAry5Zf2r0YTiN43gkclWCKvUb6Vfra4YvBgtyx+EButeXL10+a3+Jw+XXcX/AL6LjPgWvYWt0DgQeuoWTJ3cVd8W4GY7ynM3n1brzWsweJMbr+I6hTZ3BmPA1LXN0GvldHruo5xngxj189fL06hVxy3xxcbOxsMI9pZ7SPxZftWfF5XzpZGL4yZWaAtkZ4gRfLfblVqIte9jgW3fkpFwrEySvqKF02JeC1jGNJAv7TnVuK32AzanpthLGV9Jlx5iw8bQHyvax43cLcGkgD7t2SeQGtL1BFGGgAbAAD0Gyq/u07ojhZfpeNyOxGhjY022MkaucdnSa1pYGpBJoi0l3jNI5ZfaiIi6ciIiAiIgIiICIiAiIgLjJdGt6NXtfJclhcZxxhgfI0BzgPC0mgXHRovpaCruL9umPewxk2WA+YcfttI8iK9yisWND5nOJsl2vVR7tAyWOcublHtS54a3RrXF1ua2/u3t6hYxxU4dmLQNK+3GPFQ0Pipeb6PTMtJ5jcYDppp5nn+isU8TEYyi3yHTKP6n7oUPl4hOGkOID3beJv8AQklYmJx0rfAHgOd9rKCXel6UPRbMC5tzPihFKWGQSSSOzFrdWtJ3bfLks7H4qPL7NzmueW6tGw9fNQ6XAZAKcczt9gfRbFkbYg023PzddketmrW3FmOd8dPZ7hjjxDDQlocHzwiiAQWmRuYEHQirseq9T8G7M4TCZjh4I4c5t2RoF+XkPIaanRUD3fsEnG8IY2mQAvLnakD6l/ir7tGtepC9Iq08Ry9ERFrkREQEREBERAREQEREBERAVad4HbRge+GKU5o/A6oyWsebsGQkAOIoabeLntO+OcbjwsLpZNmjQDdx6DzXnbG9pgRLTGtMj3kj99xcbduTqbPP4LnJ1i6psKcXHK9xH1RaPD5h1nXl4QsKPsaTIyN0gBdR60CCdT10WV2TxDgJQ4+F4I5a5CK/xH4LJEp9peuwUcsrLxXGS+sXHdi3RCy8vI2IrT5Lui4EI2PFZpDz109Fs3Pe5mlk6Gz8Nl3xy5C9zuYNemlLmZV3cY1nAuxAFyS79DlPmup+HhdO2M+JjXOJ6Cg0D12pd2Ix80vgjvXc/wBVrIsOMOXEuaTqCS4D8X4iLNt2Hmuu/lnJ4lvYziDMPxSOSMZIr+jPIrK4PG9DYNkDNfIq+l5Nj4gyONrGyAnVxIe3Uu31uuZXpPsJ2hGNwEMwNuy5H9RIzwvv1Iv0IVcP0l8mr1v0RF2mIiICIiAiIgIiICIiAiIgqbvtxzg6FmbwBjnFgOubMKJbXTTfmqhw0Jeedkqa99mMjdjy5m7GCIlpPiLS4uDq0OUurroegUKZm9nJRHga1zrJvxHWtNVy6jNgkLXhzR4NrGxLA3OB6B7PiFtmPDnOII3/AF+axeJTtGGw8Tdo/bOcfxGaQ04eWRkbf4FrsBjaLRvqFLOdVxqW8PnBGUnUcv17x71jY4j7171SxcKS1yyZXAm61Go9x3U5FK+YOYhpawb8z02/XqtHxvBEkl9mgHbHnXPr4tvIqSRNaLL/AIDT3LW9psfEW002S0DTb72+np713PXFnEJxGE5tFD1XqHutwsLOFYUxNy+0jbI/Um5CAJHEnmXNPpS8yTZOvwtekO5mXNwfD+RmHpWIkofBXiFTdERawREQEREBERAREQEREBERBUXep3dzyOmxcRY6MMMrmU4SAtaA/JlHjBaM2pBFEDdQjD4GGKJmIaWuYHeykcAKY81Lh5Lv7JzObZ5x1zXpRa/B9n8LEx7I4ImMkJc9rWNDXk7lzQKKzTZdPPPbbh0UU8bsOT9HxEEc8TT/ANNr3Pd7O71AOaugIHKzGorDvQhWV3xwMOOa1uhZDGMoFDLb6odBRCgXsgATzUr6pi3vDNaPw/P+i6+IYhrdtzvXPyKxeEz8gu3GMBedAADVb+h+C4ilYMuKe/ZdEvBMwzOOvS/MDn67LaM0WHjcW6qAP6Iv5LqObP2j7ogdh/mr97g8Tm4a9n/bxEjfc5rH/m8qhJmmiOdDkro/Z1f/AGbFN6TNPxiA/wDVViNW6iIumCIiAiIgIiICIiAiIgIiICIiCne9rDXxGNwG+HYD/wCWVVpxF2Vzv1srZ73HVPEAPE+I0egY8k/4wqhxzfrCPVRvquN4YaQgWPVbmQ5jdbgHnz0PktZhKyk+5bGBrqFCxR677j5LK7ZmGjaQSRy5hdE8IaCCL56pFxP2Y1v9eXNZ+D7Q4aUODwAaPpss63iC44Br3a0Cb0Omuummyt/9nJ31GM/+2M+4sNfkqj7UsYZj7N2YUNf4nbeVUrf/AGc4v7Pi3dZWN/ljs/4lbFDL1b6Ii6ciIiAiIgjnavt3heHljZi7NICWgDkCATfqQtce9bBXQdZutHMIJ6Agld3eV2EbxTCezBDZo7fC87B1atcd8jgAD0oHWqXm3G4KWF5jmaWSM8L2u3BGnv63sQQRoUHo+TvHi+4GHrcpa4e4s69aXXL3hOG0cVbazsu9dCOWx+C822sqLikrDbJHtNVbXuBrpYKM0v494U+rmxRuaBdNOaq38QfR+C5DvExGUn6Ib8y4e8+E+qoSHjk7HZg8k676g2CNjpzv1C7x2txQGktc9Gs/Ov1p0Wml7Qd5xDR7XDlr68QbICL51bQa9V2//wBXworNHKL6ZHfk7zVGcU7X4qR2HzSu+pactGtSSbd1OtWb2WxwvejI3/mQYeUc80TL9czMpvdBckfevgi4gtmaKvMWAj0prifl19+fge8TASyNibKQ99gB0crRoCftluUaA7lUzF3txNNuwMVdGSSsI9+cj5LPHfVgwNMHOD5YnT4lqHU173JGtbBJoTlmY33+zN+mipaQ+NxOvNb/AIl28jx9Mjw7mZbeXve12XQihTRd3X+y0E48Rrzv4qWXquLlhNKHmVtsE4hpoXqtSPsg+ZW14WLcdOXyXFUjukwocw7an4aLTS8CD7B0PUKTwQeE69V8wL2A+MeWqyXTbFb4/CezIFnUX8yP6K+/2eogMBP1+kEEdKhir8yqX7SZfpFAj7G4H9923n/W1YXcTx/2OKfhXWGztDm3ykZdD1c0u/lAVpULOr5REXTkREQEREBeeu/XAGPiQk5TRMd5W243D4NZ8QvQqgne/wBjX4/BAwjNPA72jGireCKkYPMinDqWAc0HnElLWN9I1IIII0rp6hPpKDKBX1mpCx24kLtgnFhB28TNPHp/mtcHUs7imIa54NgaAfBa6Vw5FAe9SXsL3fYnikpbFTImECSV32W3rQG73VyHvIUZijLiGgFziQAALJJNAADUknkvT3c32TmwGALcQ0MllkMpbdloLGNa11aB3hJrlaCGdsuyWH4eIoIG0BG23Gs8j3yOtzjzNM9ABQUCxzak0/X6tWb3tvLsfAzYZGvJ8g6QD3eJ3wVbYptlzhsTY9K6+dfNRvq2Pj7gY81jpZW3wcIYddeXvWq4L1WzilzSPb+EMHvIJJ+Y+C5ruNhBLR9f10WNicITdbbrni4yG2s7s3KJb8t/y/os/wBagmNwUjpMwGzS1zjQAo2NT6/IpgAGPBDznaQ8ezJsEah2fSiDrfJbjtbwHLM52amaHUnLf7o1J15dVpJDTMgOQGrABL3eZB2H90hUl3EbNV6B7re2kmPhkEtGSEtBcPvNcDlcQABdsdqAAegU3VLfs9RXJjX66CFgs72ZSSa9ArpVInRERaCIiAiIgoDv47HxYeePFxNI+kueJR932gDSHDoXAuJHMtJ6qrHMHRemu+hrf+D4guDSQYsti6JmYLb0dROvmeq80IOv2S+sgXNd2Hbd+iDVkJS7nRari5uiC7O4DsMwtPEJW27M5kAI0FaPkHndsB5ZXdVdq1nZnANhweHia3IGRRty1VHILsdbu/O1s0EF7wOxEuKE0kNOkkiiha0kNyhsrnOdmOmzjytVJ2t4A7hjcPDMbkkY9zsvia0B7WsF0CdA4mvxVrVn0qqI/aIYfpWFI/7T/wDGOa5sjZbEV4AWG6ew6ZiLIIHWqrT10XTwGd0mKkcLIouq9azDKPUDYBRGa/8Ab/P/ACXbwbhzsRiIoIyc0r2Rg+b3Bt+gu/cufq7+6528KJjOYCiDRsEGt6IOv+i0WDidh5LAq/Nv5E+au3iPZTDzNY0gx5BTfZkMoXdZQMp16jmepUH71+xDGcMkfAHXE5sr/ETbNQ8VsAMwdtsxc/x13/JEA7c8TBaOTneHmHCi0nfbb56KN4Tgz3Mc55bEwC6Ohd6k7e/U9Oa0uGlIeCDRBGv+u49630okLgTUlagPzEDfWhYHqAbXUmuOLftdrX/Z7w9YbFO/FM0D0bGCP8RVsqte4m/oWILj4ziXZtKqoYaFcgrKVImIiICIiAiIgiPexhs/CMWOjGv/APHIx5+TSvMTo16n7xuK/R+GYp+hJjMYDhYJkqMWDv8AauvJeWslLBwDFl4SHwuPT/VY49Vu+BkDD4o19xoB03L28+pF6evQo1HJFz4e9gmiMgzMD2F46tzjMPeLRzTS6nx0L6arWPaQX1cIZMzQRzAPxFrmgKhv2h3A4vDN5iFx5X4pDXP+6euyvleau9jint+KTfhjIhBJb/0xTq51mLt71WUV9I3X9Wpr3Lhh4zh84vSXJ5OELyD8A730ohiv1sVu+7jG5OK4I/8Azsb/AD+D/wBkHrVajtfA5+AxbGi3Ow8zQOpMTgAtuurFyBsb3HYNcT6AElaPG8DCaIGhPu9OvuUkJePF9jTcDIPMlzqd52Bz3C4x8H9m1mrmlzQ40W3sD9kAE7+fku1rYo2W5pL7oEgk61RqSjv0U7XUi4e43BFvD3ynaaZ7m9MrAI7rlbmO+SsVQDuWxObAyMvN7PESNv8AeayQ7abyHZT9dxyIiLQREQEREFZd/eODcBHFzklB/hjaSf8A9OYqJc4dFb/etgZcc4yR6xQAsbofEQfrHt8rpv8ABfRVPJGWOLdiALrzB5rmupGO2Np9fVSns7g3M4fjpRRYBGwg9XP0I01IAJ36HVR+Bhc4NPM0PInQG/VWH2YwLX8ExoDwXuDZMg1LQwgk11IoHkNEFVEE/NcnxeGuoWfBgLXY3B+H5f6fryTZp6b7DcRE/DsJLd5oI7/ea0NeP5gVvVT/AHO9sY8PA/B4h2XI4viNEgtf4nN0Boh1u/j8lO+Kd4OChaMsgmkd9mOMgvJ87oMHm4j3rrbNN1xXiLIInyvOVrRd0T6aNBJ9wXkXi/FnSyPcXfac5+mUC3HMTfPU8/RTbvK7c4rGv9kXNjia7SFpJ1AFOe4tGbyBFDlZVeyRFurhXu/VLnZoxk4OoG++rd+dUdlsuxDgOIYV1XklZJQ5+zPtKvkDlq/Nad0PPkp53dwM9i92QZw8tz1rRa00DyGvLqthVn8R7bYmXRpEQ6M397jr8KWkx/HZWsc58spAGv1j/Tr5rpXRj8L7SNzLouFA1dHcGueo2WsRbM8PcfaFrXHYZNBXUt1FVqSD6rF4nGCCQ4O52bse8aBYk3EJ2uIe8U0loDfC00auwL1orE4lxWSQDwBtDQgvzfEm1LSiWd3vEZB7VocRRa4FriDrYN1+6Fa3DO3ZjYGvY+Qj7xeC73+AKoO7mF5bJIbynKxuo1IsnQeo36q2MP2EmewOD2CxdOD2keoLbBVIm2cPbcSnL4YL0zOD3/4ctLbR8GnA0xclnX7MZb7g4E/NR/Dd30l+ORgH90EkjnuBXzUywWDbExrGCmtFD/daO2NpAAJs0LNVZ5muSLkiDA45xqPCQPnlJEbAC6gSdXBo0HmQoTP24GPhccPKyOIfb1+tI0sZR4gDdab668lK+Pdk4MWx7JC8CQAPyvILmhwdl8VgC2g2ACK0I1UZw3czhIgRFNiGNOtXE6tti6InkFlbGpx3aNscZZGZT4SA1oYwaigXaPc4dLIGp62qv4vxTxP+ojF5RrmJAaBWtjfe+dq18X3ZzCdkbJZ3QOvNIPo4yb0C06v+yAcrRee70IOk7S9ycoDXRTvmJcGkGJltH4ifaC68h8FmnW1d8M4hEZYvq6cHAjxeF1EU3axdfNSvsBUDcYH/AH4PZjT+9vXXRYPGu6jiHDyMTljxEULmyuMTjYaxwcS5jgHAUNS3NQ1XfD2pwcwke9ssWVjGtZG1hzGqHiJAAGXU1z2QaP2QsLsHMH1+a1MnFdfC3nz1/JbHh/BOI4l+WHDyE1erQwVoLuQgV/ms0bjtflOtgHr+uWi65OIMb9uSQ701rg0XyotbY+I9VueEd0uPxEskb5YoXsy52ve50mosODGghzfERmzUpfgP2eYNDPipX+UbGRj4uzn8k+p9lPYjHigAAPzN6kk8z57rpi4ZO8W2N5HIkaf6r0nw/um4ZCbbh8x6uc4n8wpFhuB4eP7EMTfRjb+NWtkLk8nM4FiToIXE9A13w23U67NcLfhcOI5WljyXPcDuL2H8oC9CNYBsAPRcJ8Mx4p7WuHRwBHwK1zapMSrC4nxBzWlsf/MI30pgOmck6eg5nyBVzcX4dhY4ZJJIIi2NrpD4Gj7DSeQVE8Yxcbg+SJ0YBc5xAzN1J+wAeTRQB6UsyunWM2i+KiymsxLgd6H9F0vnuwaND0+I96yZsRuQ5tb2Br8T69FiBok8EYLnE1pvfUnp1KmrdJj3bYoMjc4tDgJbyuuicjLutdwr/wCDY6SWIPki9kTsLux1rcehVb92HdvLCxj56AzGTKW3nJAA0OzQANxZ6c1ays89fUXxfUBERB8pKX1EHykpfUQcJoWuaWuALXAgg7EEUQVFmd1nCxf9maSSSSS4b8vCRoOSliINZgezWEhdmigijOUstjGt8JqxoOdC+tBcMT2UwkgjDogRE4vY23BocXBxJYDThbQaIIW2RBxEQu6Fnc1r8VyRECkpEQfKSl9RBi8T4e2eGSF/2ZGOjO+zmkHYjqqkxPcO92gmbl9cvyEVK5UQ2qHC/s/x6e0mOnSz+WVTHs/3Z4LCEFrM7hW4AFjY5Rv/ABEqWog+UlL6iAiIgIiI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50" y="581938"/>
            <a:ext cx="1152000" cy="17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lowchart: Process 21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5040000"/>
            <a:ext cx="720000" cy="7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3" y="5334000"/>
            <a:ext cx="720000" cy="7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0" y="5719117"/>
            <a:ext cx="720000" cy="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" y="1495510"/>
            <a:ext cx="6958606" cy="53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FoAWgMBIgACEQEDEQH/xAAcAAEAAgIDAQAAAAAAAAAAAAAABwgDBgIEBQH/xABGEAABAwMBBAYEBw0JAAAAAAABAgMEAAURBgcSIVEUMUFhgZEIEzJxFlKSobHB0SI2YnR1gpOUlbKzwuMVFxgjM0JUVVb/xAAUAQEAAAAAAAAAAAAAAAAAAAAA/8QAFBEBAAAAAAAAAAAAAAAAAAAAAP/aAAwDAQACEQMRAD8A9Ta/tRf0/JNi08pAuASDIkkBXqM8QlIPAqxxJPADvPCBrldrjdXS7cp0mWsnO8+6pf0ml5nuXW7zbg8SXJT63VZPxiTXSoFKVvWz/Zjd9Yo6WViDa8kdKdRkuEde4nhvYPbkDxGKDRaVZ61bF9HQmkplRZE9wcS5IkKTnwRuivVd2X6Kdb3FWCOBzQtaT5hWaCplKsje9humZraja3ZVtdx9zhfrUeIVxPyhUN622fXzR7u9OaS9BUrDcxjJQTyPak9x8CaDUqyx5D0V0OxnnGXB1LbWUkeIrFSglfZvtduVrmsQNSyVzba4oI6Q6d52P+Fvdak8wePLqwbFJUFAKSQQeII7ao+Kk+1bYLlb7XDgpStQjMIaBJHHdSB9VBF9KUoNp2baY+FurYlucz0VOXpRScENJ6x4khPjVtozDMWO1HjNIaZaSENtoGEpSOAAHKoT9GmCNy+XBSRklphB7R7Slfy+VThQeVqLUNq03B6bepjcVnO6neBKlnklI4k+6tMa22aNW/6tT01tOf8AVVGO78xJ+aoi2131+767mx1LPRreejMo7BgDfPvKs+AHKtBoLsWq5wrvAanWyS3JiujKHWzkH7D3Vznwo1xhvQ5zKH4zyChxtYyFA1B3o23R8XC72lSiY6mkyUjsSsEJPmCPkip5oKe6904vSuqZtpKlLabUFMOK61tqGU+PYe8GteqXvSQYQjU1rfAG+5CKVeCzj6TUQ0ClKUClKUGePMlRklMeQ80FHJDbhTnyrL/atx/58r9Mr7a6dKDk4tbq1LcUVLUclSjkk0QlS1BKElSicAAZJNcmGXZD7bDDanHXVBCEIGSpROAAOdWW2YbLoelmWrldUIk3pSc5PFEbPYnmrmry7wwbD9EStNW2RdLs0pmfPCQlhXtMtDiM8iTxI7MDtyKlCvnVUQbVNrTFtbfs2mHw7POUPTEHKY/MJP8AuV39Q9/UEf7dL41eddOsxlhbNvaTF3gcgrBJX5FW7+bUeV9JKjlRJPM18oFKUoFKUoFKUoJB2F29E/aHDW4MpiNOSMEdoG6PIqB8KtFVRtnWsPgTe3bn0DppcjqYDfrvV4ypJzndPxfnqRv8Qav/ADA/aH9Ogz7edczYMlGmrU8qOFshya6g4UoK9lsHsGOJ55A6s5gk17ettQ/CrU0y99F6KZO5/k+s393dQlHtYGfZz1dteHQKUpQKUpQKVlksORZDsd4YcaWULHIg4NYqBSlKCRdi2lbRqu83CLe2FvNMxg4gIcUjCt4DsqXv7mtE/wDXv/rTn21Hfo2/fHdvxMfvirCUFWNsmm7XpbVMeBZmVtR1wkOqStwrO8VrBOT3JFaHUp+kX9/MT8mt/wARyosoFKUoFKVsEbR15lRmpDMbLbqAtBz1gjIoN222aBlWu8SNQ21hTltmKLj/AKsZ6O6fa3h8VR455kjhwzFVXgUAoEKAIIwQe2q27cLbAt94AgQY0UKXxDDKUZ4dwoIwpSlApSlApSlApStg0NHYlaijtSWW3mz1ocSFA+BoM2hdG3HWN3biw21oipUOkyiPuGU/WrkO33ZNWyhW+LBhR4cZhCWI7aWm04zhKRgDyFLbEjQYbMeFHZjsJSN1plAQke4DhXb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jpeg;base64,/9j/4AAQSkZJRgABAQAAAQABAAD/2wCEAAkGBhISERUUExQVFBUWGBcVGRgYFxUbFxkbGBUYGBcXGBUYGyYeFxkjHRYZHy8gIycpLCwsGB4xNTAqNSYrLCkBCQoKDgwOGg8PGiwdHyQsKSwsLCksLCkpLCwpLCkpLCksKSkpLCwsLCwsKSwsKSwsLCwsKSksKSwsLCksLCwpLP/AABEIARkAtAMBIgACEQEDEQH/xAAcAAEAAgIDAQAAAAAAAAAAAAAABgcEBQIDCAH/xABEEAABBAAEAwUEBwUGBgMBAAABAAIDEQQSITEFQVEGByJhcROBkaEUIzJCUrHwCHKCksEkYrLR4fEVM0NTk8Jjc6IX/8QAGAEBAQEBAQAAAAAAAAAAAAAAAAMBAgT/xAAgEQEBAAMBAAICAwAAAAAAAAAAAQIRITEDEkFREyJh/9oADAMBAAIRAxEAPwC8UREBERAREQEREBERAREQFGu0PeHg8Gale4kbhguveSAT5Arh3h8ZkgwobFpLPIyBhuqznxO66AHbqo/xHumwBaDI2eWQDxP9sWlxrWxYaB5DbyS2T0ktvGRB348Mc4DNM3zMLqH8tn4BTrBY2OaNskbmvY8BzXNNgg7EFUT2q7u8HBAZoTIwtrwucHtPl5fNd/cr209hP9ClJ9nM4mO9mS82jo14H81c3FZMpl46yxuPq9URFrkREQEREBERAREQEREBERAREQEREBERBVve5ipW4vBZGkiNk87QG5rkjDXMtpIBAIad+fuUTgm41iMLLPJNIx4e1kQDI2tdYtx1FkbAclYPehxoYcwa0XtnF6W0VESc33bAI/2VF8T7Ryumzslk9mD4fGW2L3DC6wN991PLdV+OyepBwv8A4k4PZiGyStcDmDsmg66iwehBryKiHFWy4ea2ktkiLXWORYQWO+IaVJ4+1o9kcrnBzdBe500DhsD5g6qIcQ4gZHPcR4n0PcLv+iY7jrP638vX/DcYJYY5BtIxjx/E0O/quzE4gRsc9101pcaBJoCzTRqTpsFHO7HigxHCsI/m2JsTv3ofqj8cl+9SLFYtkbS+RzWNG5cQB8SqIKU7T9/j5A5uAYWC69pIBnII0LW6ho33s7bK0+xHaUY7BxzffrLIOj2/a+Oh9CF5+7adncPDip5YJWiJzy9kWUg06i4D8IDrygjYAaKW90vGnQYpsZdUUwyuH3c9fVOHSz4f4vSsll8bZpeSIi1giIgIiICIiAiIgIiICIiAiISgob9oid4xMLfuOg09RK7P8ixVhh+KxhgDmZnbXptpQ91fMq0O9zismPxf0ZmV8EYaWFrBmMjhlNSEE5Rdkt8NNs3QK0/D+xmBhw5EoGLnLrBY6dgaAfssbTc40NuLa1021y5RslVsZDZNk3156rI4fw6fEPywsdI6r0Gw5uJ2a0cyaA5qSw9hQ6V5EgZC0g24guAcLAyir5izvXqFnnjGFwgLMLH7WXbOQCR6GtPQLi5/p3PjvtTrhPa1nB+GxYaLLLMMznyOv2Qe85nZBo6QDa9AauytDheKcU4vJWHa6SjTpn+GFnUA1Tf3Wgu8li9k+ENlmEvEoXytOrWe1DW/xR1b/QuaOoKvXg/GMI4NigLGZRTYwAygOTWUBXoksy9rbjceyKt453HFuAlf7WTEY1oEgrRhy6ujZHqSSLok2SG7WVWvAOOiMlrzlLLGtiwDq292vaRmHp10PrJabEdjcDJiPpL8NC6b8ZYCfIkHQuH4iL81ScSbTCkljc2+UX61qu1EQEREBERAREQEREBERAREQFFO0XFjK44eM0yvrn3yJAyD1F3zoD8VrI7Z9pBhYx4g1zyBfMDmQOtBx/hVc4jtSwMDQ/KdSDd2XA0B/e2Hl7lH5Mr5F/iwl7XHtBFiGF8whjdE4hoa5jnSva0tJaA0FrAa8WeuQ6LjwXtJBiZ2RMjEF2SW+HK6jpW9bCtlBsdiMXBG6L2v1ZJeBZsWdQG8hfPnusPs/wAYdh35gM5OZtfeBO505rn68U33V4lfbHhErhJmDWG2hrg0x59CarYaiv4j0BWq4LwtsDfaCnOFcrDnOdla1t7a/ePLlWq3I7SRMhLGkvdMPH7UZsmt1Z2veqWixmIe1hAJOocNeYIO/RZ3w5LtIp8e3L4iATpX9B1s3Vb0fNa+HiGVvtIyQdKJcRRG2UAEjkb03C12KBaM/wB5w2+FC+lZR53ryA6sTE5tX9kb3pu0bfBZI6uVegOwfaY43C5naSMPs37akAEO94PxBUkVS9z+Ly4iRt+GWJrhrzjd/USH+Uq2l6MbuPLnNUREXTgREQEREBERAREQEREBERBTXeqQeIeyJcM8MdEkZLDnggAg618z5qLjEwxhrHNccj3MsBhD62fq3W9DR5e5bvvyjkZj4ZG3TogR0tj3B1e5zfkoW3jT3CnN1tRynVsbx39opg+PM8kPdRoGm36bdVFHurQfJZ/GsS5xaCOpRmFc6INDd9b9T+S3HkZl2tfh8SYzpsf1qpVwfAnEgZrbHYF7Fx6eTeahxsKYdnsaHNbRAy7/AOfotyMUlxXCA12ocRmG9VW+YEcjfur0WFxB7bY2mn8V1sBQ0W3/AOONkYWsIMjRYPu1BG1HZQ7j/CpxNmidbXeMMvWxWZo666geajJ1b78bjh/EjgcVDLESGsFuF7iqLfe2wvRUUgcA4GwQCD1B1BXl/wCkH6PJI8Gyw79ADWi9I9nGEYTDg7iGIH3RtVvjS+X8NiiIqIiIiAiIgIiICIiAiIgIiIIN3h8MZiJIg4X7GOSU9ac+NlD1on+FV3xDgrI3tDWjUWb5WAfkrI4jiHvxkjDo0kBpPQta14/maT77UK7QOb9JDLvIAOXMAry5Zf2r0YTiN43gkclWCKvUb6Vfra4YvBgtyx+EButeXL10+a3+Jw+XXcX/AL6LjPgWvYWt0DgQeuoWTJ3cVd8W4GY7ynM3n1brzWsweJMbr+I6hTZ3BmPA1LXN0GvldHruo5xngxj189fL06hVxy3xxcbOxsMI9pZ7SPxZftWfF5XzpZGL4yZWaAtkZ4gRfLfblVqIte9jgW3fkpFwrEySvqKF02JeC1jGNJAv7TnVuK32AzanpthLGV9Jlx5iw8bQHyvax43cLcGkgD7t2SeQGtL1BFGGgAbAAD0Gyq/u07ojhZfpeNyOxGhjY022MkaucdnSa1pYGpBJoi0l3jNI5ZfaiIi6ciIiAiIgIiICIiAiIgLjJdGt6NXtfJclhcZxxhgfI0BzgPC0mgXHRovpaCruL9umPewxk2WA+YcfttI8iK9yisWND5nOJsl2vVR7tAyWOcublHtS54a3RrXF1ua2/u3t6hYxxU4dmLQNK+3GPFQ0Pipeb6PTMtJ5jcYDppp5nn+isU8TEYyi3yHTKP6n7oUPl4hOGkOID3beJv8AQklYmJx0rfAHgOd9rKCXel6UPRbMC5tzPihFKWGQSSSOzFrdWtJ3bfLks7H4qPL7NzmueW6tGw9fNQ6XAZAKcczt9gfRbFkbYg023PzddketmrW3FmOd8dPZ7hjjxDDQlocHzwiiAQWmRuYEHQirseq9T8G7M4TCZjh4I4c5t2RoF+XkPIaanRUD3fsEnG8IY2mQAvLnakD6l/ir7tGtepC9Iq08Ry9ERFrkREQEREBERAREQEREBERAVad4HbRge+GKU5o/A6oyWsebsGQkAOIoabeLntO+OcbjwsLpZNmjQDdx6DzXnbG9pgRLTGtMj3kj99xcbduTqbPP4LnJ1i6psKcXHK9xH1RaPD5h1nXl4QsKPsaTIyN0gBdR60CCdT10WV2TxDgJQ4+F4I5a5CK/xH4LJEp9peuwUcsrLxXGS+sXHdi3RCy8vI2IrT5Lui4EI2PFZpDz109Fs3Pe5mlk6Gz8Nl3xy5C9zuYNemlLmZV3cY1nAuxAFyS79DlPmup+HhdO2M+JjXOJ6Cg0D12pd2Ix80vgjvXc/wBVrIsOMOXEuaTqCS4D8X4iLNt2Hmuu/lnJ4lvYziDMPxSOSMZIr+jPIrK4PG9DYNkDNfIq+l5Nj4gyONrGyAnVxIe3Uu31uuZXpPsJ2hGNwEMwNuy5H9RIzwvv1Iv0IVcP0l8mr1v0RF2mIiICIiAiIgIiICIiAiIgqbvtxzg6FmbwBjnFgOubMKJbXTTfmqhw0Jeedkqa99mMjdjy5m7GCIlpPiLS4uDq0OUurroegUKZm9nJRHga1zrJvxHWtNVy6jNgkLXhzR4NrGxLA3OB6B7PiFtmPDnOII3/AF+axeJTtGGw8Tdo/bOcfxGaQ04eWRkbf4FrsBjaLRvqFLOdVxqW8PnBGUnUcv17x71jY4j7171SxcKS1yyZXAm61Go9x3U5FK+YOYhpawb8z02/XqtHxvBEkl9mgHbHnXPr4tvIqSRNaLL/AIDT3LW9psfEW002S0DTb72+np713PXFnEJxGE5tFD1XqHutwsLOFYUxNy+0jbI/Um5CAJHEnmXNPpS8yTZOvwtekO5mXNwfD+RmHpWIkofBXiFTdERawREQEREBERAREQEREBERBUXep3dzyOmxcRY6MMMrmU4SAtaA/JlHjBaM2pBFEDdQjD4GGKJmIaWuYHeykcAKY81Lh5Lv7JzObZ5x1zXpRa/B9n8LEx7I4ImMkJc9rWNDXk7lzQKKzTZdPPPbbh0UU8bsOT9HxEEc8TT/ANNr3Pd7O71AOaugIHKzGorDvQhWV3xwMOOa1uhZDGMoFDLb6odBRCgXsgATzUr6pi3vDNaPw/P+i6+IYhrdtzvXPyKxeEz8gu3GMBedAADVb+h+C4ilYMuKe/ZdEvBMwzOOvS/MDn67LaM0WHjcW6qAP6Iv5LqObP2j7ogdh/mr97g8Tm4a9n/bxEjfc5rH/m8qhJmmiOdDkro/Z1f/AGbFN6TNPxiA/wDVViNW6iIumCIiAiIgIiICIiAiIgIiICIiCne9rDXxGNwG+HYD/wCWVVpxF2Vzv1srZ73HVPEAPE+I0egY8k/4wqhxzfrCPVRvquN4YaQgWPVbmQ5jdbgHnz0PktZhKyk+5bGBrqFCxR677j5LK7ZmGjaQSRy5hdE8IaCCL56pFxP2Y1v9eXNZ+D7Q4aUODwAaPpss63iC44Br3a0Cb0Omuummyt/9nJ31GM/+2M+4sNfkqj7UsYZj7N2YUNf4nbeVUrf/AGc4v7Pi3dZWN/ljs/4lbFDL1b6Ii6ciIiAiIgjnavt3heHljZi7NICWgDkCATfqQtce9bBXQdZutHMIJ6Agld3eV2EbxTCezBDZo7fC87B1atcd8jgAD0oHWqXm3G4KWF5jmaWSM8L2u3BGnv63sQQRoUHo+TvHi+4GHrcpa4e4s69aXXL3hOG0cVbazsu9dCOWx+C822sqLikrDbJHtNVbXuBrpYKM0v494U+rmxRuaBdNOaq38QfR+C5DvExGUn6Ib8y4e8+E+qoSHjk7HZg8k676g2CNjpzv1C7x2txQGktc9Gs/Ov1p0Wml7Qd5xDR7XDlr68QbICL51bQa9V2//wBXworNHKL6ZHfk7zVGcU7X4qR2HzSu+pactGtSSbd1OtWb2WxwvejI3/mQYeUc80TL9czMpvdBckfevgi4gtmaKvMWAj0prifl19+fge8TASyNibKQ99gB0crRoCftluUaA7lUzF3txNNuwMVdGSSsI9+cj5LPHfVgwNMHOD5YnT4lqHU173JGtbBJoTlmY33+zN+mipaQ+NxOvNb/AIl28jx9Mjw7mZbeXve12XQihTRd3X+y0E48Rrzv4qWXquLlhNKHmVtsE4hpoXqtSPsg+ZW14WLcdOXyXFUjukwocw7an4aLTS8CD7B0PUKTwQeE69V8wL2A+MeWqyXTbFb4/CezIFnUX8yP6K+/2eogMBP1+kEEdKhir8yqX7SZfpFAj7G4H9923n/W1YXcTx/2OKfhXWGztDm3ykZdD1c0u/lAVpULOr5REXTkREQEREBeeu/XAGPiQk5TRMd5W243D4NZ8QvQqgne/wBjX4/BAwjNPA72jGireCKkYPMinDqWAc0HnElLWN9I1IIII0rp6hPpKDKBX1mpCx24kLtgnFhB28TNPHp/mtcHUs7imIa54NgaAfBa6Vw5FAe9SXsL3fYnikpbFTImECSV32W3rQG73VyHvIUZijLiGgFziQAALJJNAADUknkvT3c32TmwGALcQ0MllkMpbdloLGNa11aB3hJrlaCGdsuyWH4eIoIG0BG23Gs8j3yOtzjzNM9ABQUCxzak0/X6tWb3tvLsfAzYZGvJ8g6QD3eJ3wVbYptlzhsTY9K6+dfNRvq2Pj7gY81jpZW3wcIYddeXvWq4L1WzilzSPb+EMHvIJJ+Y+C5ruNhBLR9f10WNicITdbbrni4yG2s7s3KJb8t/y/os/wBagmNwUjpMwGzS1zjQAo2NT6/IpgAGPBDznaQ8ezJsEah2fSiDrfJbjtbwHLM52amaHUnLf7o1J15dVpJDTMgOQGrABL3eZB2H90hUl3EbNV6B7re2kmPhkEtGSEtBcPvNcDlcQABdsdqAAegU3VLfs9RXJjX66CFgs72ZSSa9ArpVInRERaCIiAiIgoDv47HxYeePFxNI+kueJR932gDSHDoXAuJHMtJ6qrHMHRemu+hrf+D4guDSQYsti6JmYLb0dROvmeq80IOv2S+sgXNd2Hbd+iDVkJS7nRari5uiC7O4DsMwtPEJW27M5kAI0FaPkHndsB5ZXdVdq1nZnANhweHia3IGRRty1VHILsdbu/O1s0EF7wOxEuKE0kNOkkiiha0kNyhsrnOdmOmzjytVJ2t4A7hjcPDMbkkY9zsvia0B7WsF0CdA4mvxVrVn0qqI/aIYfpWFI/7T/wDGOa5sjZbEV4AWG6ew6ZiLIIHWqrT10XTwGd0mKkcLIouq9azDKPUDYBRGa/8Ab/P/ACXbwbhzsRiIoIyc0r2Rg+b3Bt+gu/cufq7+6528KJjOYCiDRsEGt6IOv+i0WDidh5LAq/Nv5E+au3iPZTDzNY0gx5BTfZkMoXdZQMp16jmepUH71+xDGcMkfAHXE5sr/ETbNQ8VsAMwdtsxc/x13/JEA7c8TBaOTneHmHCi0nfbb56KN4Tgz3Mc55bEwC6Ohd6k7e/U9Oa0uGlIeCDRBGv+u49630okLgTUlagPzEDfWhYHqAbXUmuOLftdrX/Z7w9YbFO/FM0D0bGCP8RVsqte4m/oWILj4ziXZtKqoYaFcgrKVImIiICIiAiIgiPexhs/CMWOjGv/APHIx5+TSvMTo16n7xuK/R+GYp+hJjMYDhYJkqMWDv8AauvJeWslLBwDFl4SHwuPT/VY49Vu+BkDD4o19xoB03L28+pF6evQo1HJFz4e9gmiMgzMD2F46tzjMPeLRzTS6nx0L6arWPaQX1cIZMzQRzAPxFrmgKhv2h3A4vDN5iFx5X4pDXP+6euyvleau9jint+KTfhjIhBJb/0xTq51mLt71WUV9I3X9Wpr3Lhh4zh84vSXJ5OELyD8A730ohiv1sVu+7jG5OK4I/8Azsb/AD+D/wBkHrVajtfA5+AxbGi3Ow8zQOpMTgAtuurFyBsb3HYNcT6AElaPG8DCaIGhPu9OvuUkJePF9jTcDIPMlzqd52Bz3C4x8H9m1mrmlzQ40W3sD9kAE7+fku1rYo2W5pL7oEgk61RqSjv0U7XUi4e43BFvD3ynaaZ7m9MrAI7rlbmO+SsVQDuWxObAyMvN7PESNv8AeayQ7abyHZT9dxyIiLQREQEREFZd/eODcBHFzklB/hjaSf8A9OYqJc4dFb/etgZcc4yR6xQAsbofEQfrHt8rpv8ABfRVPJGWOLdiALrzB5rmupGO2Np9fVSns7g3M4fjpRRYBGwg9XP0I01IAJ36HVR+Bhc4NPM0PInQG/VWH2YwLX8ExoDwXuDZMg1LQwgk11IoHkNEFVEE/NcnxeGuoWfBgLXY3B+H5f6fryTZp6b7DcRE/DsJLd5oI7/ea0NeP5gVvVT/AHO9sY8PA/B4h2XI4viNEgtf4nN0Boh1u/j8lO+Kd4OChaMsgmkd9mOMgvJ87oMHm4j3rrbNN1xXiLIInyvOVrRd0T6aNBJ9wXkXi/FnSyPcXfac5+mUC3HMTfPU8/RTbvK7c4rGv9kXNjia7SFpJ1AFOe4tGbyBFDlZVeyRFurhXu/VLnZoxk4OoG++rd+dUdlsuxDgOIYV1XklZJQ5+zPtKvkDlq/Nad0PPkp53dwM9i92QZw8tz1rRa00DyGvLqthVn8R7bYmXRpEQ6M397jr8KWkx/HZWsc58spAGv1j/Tr5rpXRj8L7SNzLouFA1dHcGueo2WsRbM8PcfaFrXHYZNBXUt1FVqSD6rF4nGCCQ4O52bse8aBYk3EJ2uIe8U0loDfC00auwL1orE4lxWSQDwBtDQgvzfEm1LSiWd3vEZB7VocRRa4FriDrYN1+6Fa3DO3ZjYGvY+Qj7xeC73+AKoO7mF5bJIbynKxuo1IsnQeo36q2MP2EmewOD2CxdOD2keoLbBVIm2cPbcSnL4YL0zOD3/4ctLbR8GnA0xclnX7MZb7g4E/NR/Dd30l+ORgH90EkjnuBXzUywWDbExrGCmtFD/daO2NpAAJs0LNVZ5muSLkiDA45xqPCQPnlJEbAC6gSdXBo0HmQoTP24GPhccPKyOIfb1+tI0sZR4gDdab668lK+Pdk4MWx7JC8CQAPyvILmhwdl8VgC2g2ACK0I1UZw3czhIgRFNiGNOtXE6tti6InkFlbGpx3aNscZZGZT4SA1oYwaigXaPc4dLIGp62qv4vxTxP+ojF5RrmJAaBWtjfe+dq18X3ZzCdkbJZ3QOvNIPo4yb0C06v+yAcrRee70IOk7S9ycoDXRTvmJcGkGJltH4ifaC68h8FmnW1d8M4hEZYvq6cHAjxeF1EU3axdfNSvsBUDcYH/AH4PZjT+9vXXRYPGu6jiHDyMTljxEULmyuMTjYaxwcS5jgHAUNS3NQ1XfD2pwcwke9ssWVjGtZG1hzGqHiJAAGXU1z2QaP2QsLsHMH1+a1MnFdfC3nz1/JbHh/BOI4l+WHDyE1erQwVoLuQgV/ms0bjtflOtgHr+uWi65OIMb9uSQ701rg0XyotbY+I9VueEd0uPxEskb5YoXsy52ve50mosODGghzfERmzUpfgP2eYNDPipX+UbGRj4uzn8k+p9lPYjHigAAPzN6kk8z57rpi4ZO8W2N5HIkaf6r0nw/um4ZCbbh8x6uc4n8wpFhuB4eP7EMTfRjb+NWtkLk8nM4FiToIXE9A13w23U67NcLfhcOI5WljyXPcDuL2H8oC9CNYBsAPRcJ8Mx4p7WuHRwBHwK1zapMSrC4nxBzWlsf/MI30pgOmck6eg5nyBVzcX4dhY4ZJJIIi2NrpD4Gj7DSeQVE8Yxcbg+SJ0YBc5xAzN1J+wAeTRQB6UsyunWM2i+KiymsxLgd6H9F0vnuwaND0+I96yZsRuQ5tb2Br8T69FiBok8EYLnE1pvfUnp1KmrdJj3bYoMjc4tDgJbyuuicjLutdwr/wCDY6SWIPki9kTsLux1rcehVb92HdvLCxj56AzGTKW3nJAA0OzQANxZ6c1ays89fUXxfUBERB8pKX1EHykpfUQcJoWuaWuALXAgg7EEUQVFmd1nCxf9maSSSSS4b8vCRoOSliINZgezWEhdmigijOUstjGt8JqxoOdC+tBcMT2UwkgjDogRE4vY23BocXBxJYDThbQaIIW2RBxEQu6Fnc1r8VyRECkpEQfKSl9RBi8T4e2eGSF/2ZGOjO+zmkHYjqqkxPcO92gmbl9cvyEVK5UQ2qHC/s/x6e0mOnSz+WVTHs/3Z4LCEFrM7hW4AFjY5Rv/ABEqWog+UlL6iAiIgIiI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50" y="581938"/>
            <a:ext cx="1152000" cy="17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6990" y="3078252"/>
            <a:ext cx="442592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Was this common ancestor a Smith …</a:t>
            </a:r>
            <a:endParaRPr lang="en-GB" b="1" dirty="0"/>
          </a:p>
        </p:txBody>
      </p:sp>
      <p:sp>
        <p:nvSpPr>
          <p:cNvPr id="22" name="Flowchart: Process 21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5040000"/>
            <a:ext cx="720000" cy="7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3" y="5334000"/>
            <a:ext cx="720000" cy="7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0" y="5719117"/>
            <a:ext cx="720000" cy="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7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" y="1495510"/>
            <a:ext cx="6958606" cy="53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FoAWgMBIgACEQEDEQH/xAAcAAEAAgIDAQAAAAAAAAAAAAAABwgDBgIEBQH/xABGEAABAwMBBAYEBw0JAAAAAAABAgMEAAURBgcSIVEUMUFhgZEIEzJxFlKSobHB0SI2YnR1gpOUlbKzwuMVFxgjM0JUVVb/xAAUAQEAAAAAAAAAAAAAAAAAAAAA/8QAFBEBAAAAAAAAAAAAAAAAAAAAAP/aAAwDAQACEQMRAD8A9Ta/tRf0/JNi08pAuASDIkkBXqM8QlIPAqxxJPADvPCBrldrjdXS7cp0mWsnO8+6pf0ml5nuXW7zbg8SXJT63VZPxiTXSoFKVvWz/Zjd9Yo6WViDa8kdKdRkuEde4nhvYPbkDxGKDRaVZ61bF9HQmkplRZE9wcS5IkKTnwRuivVd2X6Kdb3FWCOBzQtaT5hWaCplKsje9humZraja3ZVtdx9zhfrUeIVxPyhUN622fXzR7u9OaS9BUrDcxjJQTyPak9x8CaDUqyx5D0V0OxnnGXB1LbWUkeIrFSglfZvtduVrmsQNSyVzba4oI6Q6d52P+Fvdak8wePLqwbFJUFAKSQQeII7ao+Kk+1bYLlb7XDgpStQjMIaBJHHdSB9VBF9KUoNp2baY+FurYlucz0VOXpRScENJ6x4khPjVtozDMWO1HjNIaZaSENtoGEpSOAAHKoT9GmCNy+XBSRklphB7R7Slfy+VThQeVqLUNq03B6bepjcVnO6neBKlnklI4k+6tMa22aNW/6tT01tOf8AVVGO78xJ+aoi2131+767mx1LPRreejMo7BgDfPvKs+AHKtBoLsWq5wrvAanWyS3JiujKHWzkH7D3Vznwo1xhvQ5zKH4zyChxtYyFA1B3o23R8XC72lSiY6mkyUjsSsEJPmCPkip5oKe6904vSuqZtpKlLabUFMOK61tqGU+PYe8GteqXvSQYQjU1rfAG+5CKVeCzj6TUQ0ClKUClKUGePMlRklMeQ80FHJDbhTnyrL/atx/58r9Mr7a6dKDk4tbq1LcUVLUclSjkk0QlS1BKElSicAAZJNcmGXZD7bDDanHXVBCEIGSpROAAOdWW2YbLoelmWrldUIk3pSc5PFEbPYnmrmry7wwbD9EStNW2RdLs0pmfPCQlhXtMtDiM8iTxI7MDtyKlCvnVUQbVNrTFtbfs2mHw7POUPTEHKY/MJP8AuV39Q9/UEf7dL41eddOsxlhbNvaTF3gcgrBJX5FW7+bUeV9JKjlRJPM18oFKUoFKUoFKUoJB2F29E/aHDW4MpiNOSMEdoG6PIqB8KtFVRtnWsPgTe3bn0DppcjqYDfrvV4ypJzndPxfnqRv8Qav/ADA/aH9Ogz7edczYMlGmrU8qOFshya6g4UoK9lsHsGOJ55A6s5gk17ettQ/CrU0y99F6KZO5/k+s393dQlHtYGfZz1dteHQKUpQKUpQKVlksORZDsd4YcaWULHIg4NYqBSlKCRdi2lbRqu83CLe2FvNMxg4gIcUjCt4DsqXv7mtE/wDXv/rTn21Hfo2/fHdvxMfvirCUFWNsmm7XpbVMeBZmVtR1wkOqStwrO8VrBOT3JFaHUp+kX9/MT8mt/wARyosoFKUoFKVsEbR15lRmpDMbLbqAtBz1gjIoN222aBlWu8SNQ21hTltmKLj/AKsZ6O6fa3h8VR455kjhwzFVXgUAoEKAIIwQe2q27cLbAt94AgQY0UKXxDDKUZ4dwoIwpSlApSlApSlApStg0NHYlaijtSWW3mz1ocSFA+BoM2hdG3HWN3biw21oipUOkyiPuGU/WrkO33ZNWyhW+LBhR4cZhCWI7aWm04zhKRgDyFLbEjQYbMeFHZjsJSN1plAQke4DhXb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jpeg;base64,/9j/4AAQSkZJRgABAQAAAQABAAD/2wCEAAkGBhISERUUExQVFBUWGBcVGRgYFxUbFxkbGBUYGBcXGBUYGyYeFxkjHRYZHy8gIycpLCwsGB4xNTAqNSYrLCkBCQoKDgwOGg8PGiwdHyQsKSwsLCksLCkpLCwpLCkpLCksKSkpLCwsLCwsKSwsKSwsLCwsKSksKSwsLCksLCwpLP/AABEIARkAtAMBIgACEQEDEQH/xAAcAAEAAgIDAQAAAAAAAAAAAAAABgcEBQIDCAH/xABEEAABBAAEAwUEBwUGBgMBAAABAAIDEQQSITEFQVEGByJhcROBkaEUIzJCUrHwCHKCksEkYrLR4fEVM0NTk8Jjc6IX/8QAGAEBAQEBAQAAAAAAAAAAAAAAAAMBAgT/xAAgEQEBAAMBAAICAwAAAAAAAAAAAQIRITEDEkFREyJh/9oADAMBAAIRAxEAPwC8UREBERAREQEREBERAREQFGu0PeHg8Gale4kbhguveSAT5Arh3h8ZkgwobFpLPIyBhuqznxO66AHbqo/xHumwBaDI2eWQDxP9sWlxrWxYaB5DbyS2T0ktvGRB348Mc4DNM3zMLqH8tn4BTrBY2OaNskbmvY8BzXNNgg7EFUT2q7u8HBAZoTIwtrwucHtPl5fNd/cr209hP9ClJ9nM4mO9mS82jo14H81c3FZMpl46yxuPq9URFrkREQEREBERAREQEREBERAREQEREBERBVve5ipW4vBZGkiNk87QG5rkjDXMtpIBAIad+fuUTgm41iMLLPJNIx4e1kQDI2tdYtx1FkbAclYPehxoYcwa0XtnF6W0VESc33bAI/2VF8T7Ryumzslk9mD4fGW2L3DC6wN991PLdV+OyepBwv8A4k4PZiGyStcDmDsmg66iwehBryKiHFWy4ea2ktkiLXWORYQWO+IaVJ4+1o9kcrnBzdBe500DhsD5g6qIcQ4gZHPcR4n0PcLv+iY7jrP638vX/DcYJYY5BtIxjx/E0O/quzE4gRsc9101pcaBJoCzTRqTpsFHO7HigxHCsI/m2JsTv3ofqj8cl+9SLFYtkbS+RzWNG5cQB8SqIKU7T9/j5A5uAYWC69pIBnII0LW6ho33s7bK0+xHaUY7BxzffrLIOj2/a+Oh9CF5+7adncPDip5YJWiJzy9kWUg06i4D8IDrygjYAaKW90vGnQYpsZdUUwyuH3c9fVOHSz4f4vSsll8bZpeSIi1giIgIiICIiAiIgIiICIiAiISgob9oid4xMLfuOg09RK7P8ixVhh+KxhgDmZnbXptpQ91fMq0O9zismPxf0ZmV8EYaWFrBmMjhlNSEE5Rdkt8NNs3QK0/D+xmBhw5EoGLnLrBY6dgaAfssbTc40NuLa1021y5RslVsZDZNk3156rI4fw6fEPywsdI6r0Gw5uJ2a0cyaA5qSw9hQ6V5EgZC0g24guAcLAyir5izvXqFnnjGFwgLMLH7WXbOQCR6GtPQLi5/p3PjvtTrhPa1nB+GxYaLLLMMznyOv2Qe85nZBo6QDa9AauytDheKcU4vJWHa6SjTpn+GFnUA1Tf3Wgu8li9k+ENlmEvEoXytOrWe1DW/xR1b/QuaOoKvXg/GMI4NigLGZRTYwAygOTWUBXoksy9rbjceyKt453HFuAlf7WTEY1oEgrRhy6ujZHqSSLok2SG7WVWvAOOiMlrzlLLGtiwDq292vaRmHp10PrJabEdjcDJiPpL8NC6b8ZYCfIkHQuH4iL81ScSbTCkljc2+UX61qu1EQEREBERAREQEREBERAREQFFO0XFjK44eM0yvrn3yJAyD1F3zoD8VrI7Z9pBhYx4g1zyBfMDmQOtBx/hVc4jtSwMDQ/KdSDd2XA0B/e2Hl7lH5Mr5F/iwl7XHtBFiGF8whjdE4hoa5jnSva0tJaA0FrAa8WeuQ6LjwXtJBiZ2RMjEF2SW+HK6jpW9bCtlBsdiMXBG6L2v1ZJeBZsWdQG8hfPnusPs/wAYdh35gM5OZtfeBO505rn68U33V4lfbHhErhJmDWG2hrg0x59CarYaiv4j0BWq4LwtsDfaCnOFcrDnOdla1t7a/ePLlWq3I7SRMhLGkvdMPH7UZsmt1Z2veqWixmIe1hAJOocNeYIO/RZ3w5LtIp8e3L4iATpX9B1s3Vb0fNa+HiGVvtIyQdKJcRRG2UAEjkb03C12KBaM/wB5w2+FC+lZR53ryA6sTE5tX9kb3pu0bfBZI6uVegOwfaY43C5naSMPs37akAEO94PxBUkVS9z+Ly4iRt+GWJrhrzjd/USH+Uq2l6MbuPLnNUREXTgREQEREBERAREQEREBERBTXeqQeIeyJcM8MdEkZLDnggAg618z5qLjEwxhrHNccj3MsBhD62fq3W9DR5e5bvvyjkZj4ZG3TogR0tj3B1e5zfkoW3jT3CnN1tRynVsbx39opg+PM8kPdRoGm36bdVFHurQfJZ/GsS5xaCOpRmFc6INDd9b9T+S3HkZl2tfh8SYzpsf1qpVwfAnEgZrbHYF7Fx6eTeahxsKYdnsaHNbRAy7/AOfotyMUlxXCA12ocRmG9VW+YEcjfur0WFxB7bY2mn8V1sBQ0W3/AOONkYWsIMjRYPu1BG1HZQ7j/CpxNmidbXeMMvWxWZo666geajJ1b78bjh/EjgcVDLESGsFuF7iqLfe2wvRUUgcA4GwQCD1B1BXl/wCkH6PJI8Gyw79ADWi9I9nGEYTDg7iGIH3RtVvjS+X8NiiIqIiIiAiIgIiICIiAiIgIiIIN3h8MZiJIg4X7GOSU9ac+NlD1on+FV3xDgrI3tDWjUWb5WAfkrI4jiHvxkjDo0kBpPQta14/maT77UK7QOb9JDLvIAOXMAry5Zf2r0YTiN43gkclWCKvUb6Vfra4YvBgtyx+EButeXL10+a3+Jw+XXcX/AL6LjPgWvYWt0DgQeuoWTJ3cVd8W4GY7ynM3n1brzWsweJMbr+I6hTZ3BmPA1LXN0GvldHruo5xngxj189fL06hVxy3xxcbOxsMI9pZ7SPxZftWfF5XzpZGL4yZWaAtkZ4gRfLfblVqIte9jgW3fkpFwrEySvqKF02JeC1jGNJAv7TnVuK32AzanpthLGV9Jlx5iw8bQHyvax43cLcGkgD7t2SeQGtL1BFGGgAbAAD0Gyq/u07ojhZfpeNyOxGhjY022MkaucdnSa1pYGpBJoi0l3jNI5ZfaiIi6ciIiAiIgIiICIiAiIgLjJdGt6NXtfJclhcZxxhgfI0BzgPC0mgXHRovpaCruL9umPewxk2WA+YcfttI8iK9yisWND5nOJsl2vVR7tAyWOcublHtS54a3RrXF1ua2/u3t6hYxxU4dmLQNK+3GPFQ0Pipeb6PTMtJ5jcYDppp5nn+isU8TEYyi3yHTKP6n7oUPl4hOGkOID3beJv8AQklYmJx0rfAHgOd9rKCXel6UPRbMC5tzPihFKWGQSSSOzFrdWtJ3bfLks7H4qPL7NzmueW6tGw9fNQ6XAZAKcczt9gfRbFkbYg023PzddketmrW3FmOd8dPZ7hjjxDDQlocHzwiiAQWmRuYEHQirseq9T8G7M4TCZjh4I4c5t2RoF+XkPIaanRUD3fsEnG8IY2mQAvLnakD6l/ir7tGtepC9Iq08Ry9ERFrkREQEREBERAREQEREBERAVad4HbRge+GKU5o/A6oyWsebsGQkAOIoabeLntO+OcbjwsLpZNmjQDdx6DzXnbG9pgRLTGtMj3kj99xcbduTqbPP4LnJ1i6psKcXHK9xH1RaPD5h1nXl4QsKPsaTIyN0gBdR60CCdT10WV2TxDgJQ4+F4I5a5CK/xH4LJEp9peuwUcsrLxXGS+sXHdi3RCy8vI2IrT5Lui4EI2PFZpDz109Fs3Pe5mlk6Gz8Nl3xy5C9zuYNemlLmZV3cY1nAuxAFyS79DlPmup+HhdO2M+JjXOJ6Cg0D12pd2Ix80vgjvXc/wBVrIsOMOXEuaTqCS4D8X4iLNt2Hmuu/lnJ4lvYziDMPxSOSMZIr+jPIrK4PG9DYNkDNfIq+l5Nj4gyONrGyAnVxIe3Uu31uuZXpPsJ2hGNwEMwNuy5H9RIzwvv1Iv0IVcP0l8mr1v0RF2mIiICIiAiIgIiICIiAiIgqbvtxzg6FmbwBjnFgOubMKJbXTTfmqhw0Jeedkqa99mMjdjy5m7GCIlpPiLS4uDq0OUurroegUKZm9nJRHga1zrJvxHWtNVy6jNgkLXhzR4NrGxLA3OB6B7PiFtmPDnOII3/AF+axeJTtGGw8Tdo/bOcfxGaQ04eWRkbf4FrsBjaLRvqFLOdVxqW8PnBGUnUcv17x71jY4j7171SxcKS1yyZXAm61Go9x3U5FK+YOYhpawb8z02/XqtHxvBEkl9mgHbHnXPr4tvIqSRNaLL/AIDT3LW9psfEW002S0DTb72+np713PXFnEJxGE5tFD1XqHutwsLOFYUxNy+0jbI/Um5CAJHEnmXNPpS8yTZOvwtekO5mXNwfD+RmHpWIkofBXiFTdERawREQEREBERAREQEREBERBUXep3dzyOmxcRY6MMMrmU4SAtaA/JlHjBaM2pBFEDdQjD4GGKJmIaWuYHeykcAKY81Lh5Lv7JzObZ5x1zXpRa/B9n8LEx7I4ImMkJc9rWNDXk7lzQKKzTZdPPPbbh0UU8bsOT9HxEEc8TT/ANNr3Pd7O71AOaugIHKzGorDvQhWV3xwMOOa1uhZDGMoFDLb6odBRCgXsgATzUr6pi3vDNaPw/P+i6+IYhrdtzvXPyKxeEz8gu3GMBedAADVb+h+C4ilYMuKe/ZdEvBMwzOOvS/MDn67LaM0WHjcW6qAP6Iv5LqObP2j7ogdh/mr97g8Tm4a9n/bxEjfc5rH/m8qhJmmiOdDkro/Z1f/AGbFN6TNPxiA/wDVViNW6iIumCIiAiIgIiICIiAiIgIiICIiCne9rDXxGNwG+HYD/wCWVVpxF2Vzv1srZ73HVPEAPE+I0egY8k/4wqhxzfrCPVRvquN4YaQgWPVbmQ5jdbgHnz0PktZhKyk+5bGBrqFCxR677j5LK7ZmGjaQSRy5hdE8IaCCL56pFxP2Y1v9eXNZ+D7Q4aUODwAaPpss63iC44Br3a0Cb0Omuummyt/9nJ31GM/+2M+4sNfkqj7UsYZj7N2YUNf4nbeVUrf/AGc4v7Pi3dZWN/ljs/4lbFDL1b6Ii6ciIiAiIgjnavt3heHljZi7NICWgDkCATfqQtce9bBXQdZutHMIJ6Agld3eV2EbxTCezBDZo7fC87B1atcd8jgAD0oHWqXm3G4KWF5jmaWSM8L2u3BGnv63sQQRoUHo+TvHi+4GHrcpa4e4s69aXXL3hOG0cVbazsu9dCOWx+C822sqLikrDbJHtNVbXuBrpYKM0v494U+rmxRuaBdNOaq38QfR+C5DvExGUn6Ib8y4e8+E+qoSHjk7HZg8k676g2CNjpzv1C7x2txQGktc9Gs/Ov1p0Wml7Qd5xDR7XDlr68QbICL51bQa9V2//wBXworNHKL6ZHfk7zVGcU7X4qR2HzSu+pactGtSSbd1OtWb2WxwvejI3/mQYeUc80TL9czMpvdBckfevgi4gtmaKvMWAj0prifl19+fge8TASyNibKQ99gB0crRoCftluUaA7lUzF3txNNuwMVdGSSsI9+cj5LPHfVgwNMHOD5YnT4lqHU173JGtbBJoTlmY33+zN+mipaQ+NxOvNb/AIl28jx9Mjw7mZbeXve12XQihTRd3X+y0E48Rrzv4qWXquLlhNKHmVtsE4hpoXqtSPsg+ZW14WLcdOXyXFUjukwocw7an4aLTS8CD7B0PUKTwQeE69V8wL2A+MeWqyXTbFb4/CezIFnUX8yP6K+/2eogMBP1+kEEdKhir8yqX7SZfpFAj7G4H9923n/W1YXcTx/2OKfhXWGztDm3ykZdD1c0u/lAVpULOr5REXTkREQEREBeeu/XAGPiQk5TRMd5W243D4NZ8QvQqgne/wBjX4/BAwjNPA72jGireCKkYPMinDqWAc0HnElLWN9I1IIII0rp6hPpKDKBX1mpCx24kLtgnFhB28TNPHp/mtcHUs7imIa54NgaAfBa6Vw5FAe9SXsL3fYnikpbFTImECSV32W3rQG73VyHvIUZijLiGgFziQAALJJNAADUknkvT3c32TmwGALcQ0MllkMpbdloLGNa11aB3hJrlaCGdsuyWH4eIoIG0BG23Gs8j3yOtzjzNM9ABQUCxzak0/X6tWb3tvLsfAzYZGvJ8g6QD3eJ3wVbYptlzhsTY9K6+dfNRvq2Pj7gY81jpZW3wcIYddeXvWq4L1WzilzSPb+EMHvIJJ+Y+C5ruNhBLR9f10WNicITdbbrni4yG2s7s3KJb8t/y/os/wBagmNwUjpMwGzS1zjQAo2NT6/IpgAGPBDznaQ8ezJsEah2fSiDrfJbjtbwHLM52amaHUnLf7o1J15dVpJDTMgOQGrABL3eZB2H90hUl3EbNV6B7re2kmPhkEtGSEtBcPvNcDlcQABdsdqAAegU3VLfs9RXJjX66CFgs72ZSSa9ArpVInRERaCIiAiIgoDv47HxYeePFxNI+kueJR932gDSHDoXAuJHMtJ6qrHMHRemu+hrf+D4guDSQYsti6JmYLb0dROvmeq80IOv2S+sgXNd2Hbd+iDVkJS7nRari5uiC7O4DsMwtPEJW27M5kAI0FaPkHndsB5ZXdVdq1nZnANhweHia3IGRRty1VHILsdbu/O1s0EF7wOxEuKE0kNOkkiiha0kNyhsrnOdmOmzjytVJ2t4A7hjcPDMbkkY9zsvia0B7WsF0CdA4mvxVrVn0qqI/aIYfpWFI/7T/wDGOa5sjZbEV4AWG6ew6ZiLIIHWqrT10XTwGd0mKkcLIouq9azDKPUDYBRGa/8Ab/P/ACXbwbhzsRiIoIyc0r2Rg+b3Bt+gu/cufq7+6528KJjOYCiDRsEGt6IOv+i0WDidh5LAq/Nv5E+au3iPZTDzNY0gx5BTfZkMoXdZQMp16jmepUH71+xDGcMkfAHXE5sr/ETbNQ8VsAMwdtsxc/x13/JEA7c8TBaOTneHmHCi0nfbb56KN4Tgz3Mc55bEwC6Ohd6k7e/U9Oa0uGlIeCDRBGv+u49630okLgTUlagPzEDfWhYHqAbXUmuOLftdrX/Z7w9YbFO/FM0D0bGCP8RVsqte4m/oWILj4ziXZtKqoYaFcgrKVImIiICIiAiIgiPexhs/CMWOjGv/APHIx5+TSvMTo16n7xuK/R+GYp+hJjMYDhYJkqMWDv8AauvJeWslLBwDFl4SHwuPT/VY49Vu+BkDD4o19xoB03L28+pF6evQo1HJFz4e9gmiMgzMD2F46tzjMPeLRzTS6nx0L6arWPaQX1cIZMzQRzAPxFrmgKhv2h3A4vDN5iFx5X4pDXP+6euyvleau9jint+KTfhjIhBJb/0xTq51mLt71WUV9I3X9Wpr3Lhh4zh84vSXJ5OELyD8A730ohiv1sVu+7jG5OK4I/8Azsb/AD+D/wBkHrVajtfA5+AxbGi3Ow8zQOpMTgAtuurFyBsb3HYNcT6AElaPG8DCaIGhPu9OvuUkJePF9jTcDIPMlzqd52Bz3C4x8H9m1mrmlzQ40W3sD9kAE7+fku1rYo2W5pL7oEgk61RqSjv0U7XUi4e43BFvD3ynaaZ7m9MrAI7rlbmO+SsVQDuWxObAyMvN7PESNv8AeayQ7abyHZT9dxyIiLQREQEREFZd/eODcBHFzklB/hjaSf8A9OYqJc4dFb/etgZcc4yR6xQAsbofEQfrHt8rpv8ABfRVPJGWOLdiALrzB5rmupGO2Np9fVSns7g3M4fjpRRYBGwg9XP0I01IAJ36HVR+Bhc4NPM0PInQG/VWH2YwLX8ExoDwXuDZMg1LQwgk11IoHkNEFVEE/NcnxeGuoWfBgLXY3B+H5f6fryTZp6b7DcRE/DsJLd5oI7/ea0NeP5gVvVT/AHO9sY8PA/B4h2XI4viNEgtf4nN0Boh1u/j8lO+Kd4OChaMsgmkd9mOMgvJ87oMHm4j3rrbNN1xXiLIInyvOVrRd0T6aNBJ9wXkXi/FnSyPcXfac5+mUC3HMTfPU8/RTbvK7c4rGv9kXNjia7SFpJ1AFOe4tGbyBFDlZVeyRFurhXu/VLnZoxk4OoG++rd+dUdlsuxDgOIYV1XklZJQ5+zPtKvkDlq/Nad0PPkp53dwM9i92QZw8tz1rRa00DyGvLqthVn8R7bYmXRpEQ6M397jr8KWkx/HZWsc58spAGv1j/Tr5rpXRj8L7SNzLouFA1dHcGueo2WsRbM8PcfaFrXHYZNBXUt1FVqSD6rF4nGCCQ4O52bse8aBYk3EJ2uIe8U0loDfC00auwL1orE4lxWSQDwBtDQgvzfEm1LSiWd3vEZB7VocRRa4FriDrYN1+6Fa3DO3ZjYGvY+Qj7xeC73+AKoO7mF5bJIbynKxuo1IsnQeo36q2MP2EmewOD2CxdOD2keoLbBVIm2cPbcSnL4YL0zOD3/4ctLbR8GnA0xclnX7MZb7g4E/NR/Dd30l+ORgH90EkjnuBXzUywWDbExrGCmtFD/daO2NpAAJs0LNVZ5muSLkiDA45xqPCQPnlJEbAC6gSdXBo0HmQoTP24GPhccPKyOIfb1+tI0sZR4gDdab668lK+Pdk4MWx7JC8CQAPyvILmhwdl8VgC2g2ACK0I1UZw3czhIgRFNiGNOtXE6tti6InkFlbGpx3aNscZZGZT4SA1oYwaigXaPc4dLIGp62qv4vxTxP+ojF5RrmJAaBWtjfe+dq18X3ZzCdkbJZ3QOvNIPo4yb0C06v+yAcrRee70IOk7S9ycoDXRTvmJcGkGJltH4ifaC68h8FmnW1d8M4hEZYvq6cHAjxeF1EU3axdfNSvsBUDcYH/AH4PZjT+9vXXRYPGu6jiHDyMTljxEULmyuMTjYaxwcS5jgHAUNS3NQ1XfD2pwcwke9ssWVjGtZG1hzGqHiJAAGXU1z2QaP2QsLsHMH1+a1MnFdfC3nz1/JbHh/BOI4l+WHDyE1erQwVoLuQgV/ms0bjtflOtgHr+uWi65OIMb9uSQ701rg0XyotbY+I9VueEd0uPxEskb5YoXsy52ve50mosODGghzfERmzUpfgP2eYNDPipX+UbGRj4uzn8k+p9lPYjHigAAPzN6kk8z57rpi4ZO8W2N5HIkaf6r0nw/um4ZCbbh8x6uc4n8wpFhuB4eP7EMTfRjb+NWtkLk8nM4FiToIXE9A13w23U67NcLfhcOI5WljyXPcDuL2H8oC9CNYBsAPRcJ8Mx4p7WuHRwBHwK1zapMSrC4nxBzWlsf/MI30pgOmck6eg5nyBVzcX4dhY4ZJJIIi2NrpD4Gj7DSeQVE8Yxcbg+SJ0YBc5xAzN1J+wAeTRQB6UsyunWM2i+KiymsxLgd6H9F0vnuwaND0+I96yZsRuQ5tb2Br8T69FiBok8EYLnE1pvfUnp1KmrdJj3bYoMjc4tDgJbyuuicjLutdwr/wCDY6SWIPki9kTsLux1rcehVb92HdvLCxj56AzGTKW3nJAA0OzQANxZ6c1ays89fUXxfUBERB8pKX1EHykpfUQcJoWuaWuALXAgg7EEUQVFmd1nCxf9maSSSSS4b8vCRoOSliINZgezWEhdmigijOUstjGt8JqxoOdC+tBcMT2UwkgjDogRE4vY23BocXBxJYDThbQaIIW2RBxEQu6Fnc1r8VyRECkpEQfKSl9RBi8T4e2eGSF/2ZGOjO+zmkHYjqqkxPcO92gmbl9cvyEVK5UQ2qHC/s/x6e0mOnSz+WVTHs/3Z4LCEFrM7hW4AFjY5Rv/ABEqWog+UlL6iAiIgIiI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66989" y="3078252"/>
            <a:ext cx="554335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… or did the trait “Smith” originate independently more than once in the same lineage? </a:t>
            </a:r>
            <a:endParaRPr lang="en-GB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7" y="867913"/>
            <a:ext cx="1909518" cy="14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lowchart: Process 21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5040000"/>
            <a:ext cx="720000" cy="7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3" y="5334000"/>
            <a:ext cx="720000" cy="7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0" y="5719117"/>
            <a:ext cx="720000" cy="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" y="1495510"/>
            <a:ext cx="6958606" cy="53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FoAWgMBIgACEQEDEQH/xAAcAAEAAgIDAQAAAAAAAAAAAAAABwgDBgIEBQH/xABGEAABAwMBBAYEBw0JAAAAAAABAgMEAAURBgcSIVEUMUFhgZEIEzJxFlKSobHB0SI2YnR1gpOUlbKzwuMVFxgjM0JUVVb/xAAUAQEAAAAAAAAAAAAAAAAAAAAA/8QAFBEBAAAAAAAAAAAAAAAAAAAAAP/aAAwDAQACEQMRAD8A9Ta/tRf0/JNi08pAuASDIkkBXqM8QlIPAqxxJPADvPCBrldrjdXS7cp0mWsnO8+6pf0ml5nuXW7zbg8SXJT63VZPxiTXSoFKVvWz/Zjd9Yo6WViDa8kdKdRkuEde4nhvYPbkDxGKDRaVZ61bF9HQmkplRZE9wcS5IkKTnwRuivVd2X6Kdb3FWCOBzQtaT5hWaCplKsje9humZraja3ZVtdx9zhfrUeIVxPyhUN622fXzR7u9OaS9BUrDcxjJQTyPak9x8CaDUqyx5D0V0OxnnGXB1LbWUkeIrFSglfZvtduVrmsQNSyVzba4oI6Q6d52P+Fvdak8wePLqwbFJUFAKSQQeII7ao+Kk+1bYLlb7XDgpStQjMIaBJHHdSB9VBF9KUoNp2baY+FurYlucz0VOXpRScENJ6x4khPjVtozDMWO1HjNIaZaSENtoGEpSOAAHKoT9GmCNy+XBSRklphB7R7Slfy+VThQeVqLUNq03B6bepjcVnO6neBKlnklI4k+6tMa22aNW/6tT01tOf8AVVGO78xJ+aoi2131+767mx1LPRreejMo7BgDfPvKs+AHKtBoLsWq5wrvAanWyS3JiujKHWzkH7D3Vznwo1xhvQ5zKH4zyChxtYyFA1B3o23R8XC72lSiY6mkyUjsSsEJPmCPkip5oKe6904vSuqZtpKlLabUFMOK61tqGU+PYe8GteqXvSQYQjU1rfAG+5CKVeCzj6TUQ0ClKUClKUGePMlRklMeQ80FHJDbhTnyrL/atx/58r9Mr7a6dKDk4tbq1LcUVLUclSjkk0QlS1BKElSicAAZJNcmGXZD7bDDanHXVBCEIGSpROAAOdWW2YbLoelmWrldUIk3pSc5PFEbPYnmrmry7wwbD9EStNW2RdLs0pmfPCQlhXtMtDiM8iTxI7MDtyKlCvnVUQbVNrTFtbfs2mHw7POUPTEHKY/MJP8AuV39Q9/UEf7dL41eddOsxlhbNvaTF3gcgrBJX5FW7+bUeV9JKjlRJPM18oFKUoFKUoFKUoJB2F29E/aHDW4MpiNOSMEdoG6PIqB8KtFVRtnWsPgTe3bn0DppcjqYDfrvV4ypJzndPxfnqRv8Qav/ADA/aH9Ogz7edczYMlGmrU8qOFshya6g4UoK9lsHsGOJ55A6s5gk17ettQ/CrU0y99F6KZO5/k+s393dQlHtYGfZz1dteHQKUpQKUpQKVlksORZDsd4YcaWULHIg4NYqBSlKCRdi2lbRqu83CLe2FvNMxg4gIcUjCt4DsqXv7mtE/wDXv/rTn21Hfo2/fHdvxMfvirCUFWNsmm7XpbVMeBZmVtR1wkOqStwrO8VrBOT3JFaHUp+kX9/MT8mt/wARyosoFKUoFKVsEbR15lRmpDMbLbqAtBz1gjIoN222aBlWu8SNQ21hTltmKLj/AKsZ6O6fa3h8VR455kjhwzFVXgUAoEKAIIwQe2q27cLbAt94AgQY0UKXxDDKUZ4dwoIwpSlApSlApSlApStg0NHYlaijtSWW3mz1ocSFA+BoM2hdG3HWN3biw21oipUOkyiPuGU/WrkO33ZNWyhW+LBhR4cZhCWI7aWm04zhKRgDyFLbEjQYbMeFHZjsJSN1plAQke4DhXb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jpeg;base64,/9j/4AAQSkZJRgABAQAAAQABAAD/2wCEAAkGBhISERUUExQVFBUWGBcVGRgYFxUbFxkbGBUYGBcXGBUYGyYeFxkjHRYZHy8gIycpLCwsGB4xNTAqNSYrLCkBCQoKDgwOGg8PGiwdHyQsKSwsLCksLCkpLCwpLCkpLCksKSkpLCwsLCwsKSwsKSwsLCwsKSksKSwsLCksLCwpLP/AABEIARkAtAMBIgACEQEDEQH/xAAcAAEAAgIDAQAAAAAAAAAAAAAABgcEBQIDCAH/xABEEAABBAAEAwUEBwUGBgMBAAABAAIDEQQSITEFQVEGByJhcROBkaEUIzJCUrHwCHKCksEkYrLR4fEVM0NTk8Jjc6IX/8QAGAEBAQEBAQAAAAAAAAAAAAAAAAMBAgT/xAAgEQEBAAMBAAICAwAAAAAAAAAAAQIRITEDEkFREyJh/9oADAMBAAIRAxEAPwC8UREBERAREQEREBERAREQFGu0PeHg8Gale4kbhguveSAT5Arh3h8ZkgwobFpLPIyBhuqznxO66AHbqo/xHumwBaDI2eWQDxP9sWlxrWxYaB5DbyS2T0ktvGRB348Mc4DNM3zMLqH8tn4BTrBY2OaNskbmvY8BzXNNgg7EFUT2q7u8HBAZoTIwtrwucHtPl5fNd/cr209hP9ClJ9nM4mO9mS82jo14H81c3FZMpl46yxuPq9URFrkREQEREBERAREQEREBERAREQEREBERBVve5ipW4vBZGkiNk87QG5rkjDXMtpIBAIad+fuUTgm41iMLLPJNIx4e1kQDI2tdYtx1FkbAclYPehxoYcwa0XtnF6W0VESc33bAI/2VF8T7Ryumzslk9mD4fGW2L3DC6wN991PLdV+OyepBwv8A4k4PZiGyStcDmDsmg66iwehBryKiHFWy4ea2ktkiLXWORYQWO+IaVJ4+1o9kcrnBzdBe500DhsD5g6qIcQ4gZHPcR4n0PcLv+iY7jrP638vX/DcYJYY5BtIxjx/E0O/quzE4gRsc9101pcaBJoCzTRqTpsFHO7HigxHCsI/m2JsTv3ofqj8cl+9SLFYtkbS+RzWNG5cQB8SqIKU7T9/j5A5uAYWC69pIBnII0LW6ho33s7bK0+xHaUY7BxzffrLIOj2/a+Oh9CF5+7adncPDip5YJWiJzy9kWUg06i4D8IDrygjYAaKW90vGnQYpsZdUUwyuH3c9fVOHSz4f4vSsll8bZpeSIi1giIgIiICIiAiIgIiICIiAiISgob9oid4xMLfuOg09RK7P8ixVhh+KxhgDmZnbXptpQ91fMq0O9zismPxf0ZmV8EYaWFrBmMjhlNSEE5Rdkt8NNs3QK0/D+xmBhw5EoGLnLrBY6dgaAfssbTc40NuLa1021y5RslVsZDZNk3156rI4fw6fEPywsdI6r0Gw5uJ2a0cyaA5qSw9hQ6V5EgZC0g24guAcLAyir5izvXqFnnjGFwgLMLH7WXbOQCR6GtPQLi5/p3PjvtTrhPa1nB+GxYaLLLMMznyOv2Qe85nZBo6QDa9AauytDheKcU4vJWHa6SjTpn+GFnUA1Tf3Wgu8li9k+ENlmEvEoXytOrWe1DW/xR1b/QuaOoKvXg/GMI4NigLGZRTYwAygOTWUBXoksy9rbjceyKt453HFuAlf7WTEY1oEgrRhy6ujZHqSSLok2SG7WVWvAOOiMlrzlLLGtiwDq292vaRmHp10PrJabEdjcDJiPpL8NC6b8ZYCfIkHQuH4iL81ScSbTCkljc2+UX61qu1EQEREBERAREQEREBERAREQFFO0XFjK44eM0yvrn3yJAyD1F3zoD8VrI7Z9pBhYx4g1zyBfMDmQOtBx/hVc4jtSwMDQ/KdSDd2XA0B/e2Hl7lH5Mr5F/iwl7XHtBFiGF8whjdE4hoa5jnSva0tJaA0FrAa8WeuQ6LjwXtJBiZ2RMjEF2SW+HK6jpW9bCtlBsdiMXBG6L2v1ZJeBZsWdQG8hfPnusPs/wAYdh35gM5OZtfeBO505rn68U33V4lfbHhErhJmDWG2hrg0x59CarYaiv4j0BWq4LwtsDfaCnOFcrDnOdla1t7a/ePLlWq3I7SRMhLGkvdMPH7UZsmt1Z2veqWixmIe1hAJOocNeYIO/RZ3w5LtIp8e3L4iATpX9B1s3Vb0fNa+HiGVvtIyQdKJcRRG2UAEjkb03C12KBaM/wB5w2+FC+lZR53ryA6sTE5tX9kb3pu0bfBZI6uVegOwfaY43C5naSMPs37akAEO94PxBUkVS9z+Ly4iRt+GWJrhrzjd/USH+Uq2l6MbuPLnNUREXTgREQEREBERAREQEREBERBTXeqQeIeyJcM8MdEkZLDnggAg618z5qLjEwxhrHNccj3MsBhD62fq3W9DR5e5bvvyjkZj4ZG3TogR0tj3B1e5zfkoW3jT3CnN1tRynVsbx39opg+PM8kPdRoGm36bdVFHurQfJZ/GsS5xaCOpRmFc6INDd9b9T+S3HkZl2tfh8SYzpsf1qpVwfAnEgZrbHYF7Fx6eTeahxsKYdnsaHNbRAy7/AOfotyMUlxXCA12ocRmG9VW+YEcjfur0WFxB7bY2mn8V1sBQ0W3/AOONkYWsIMjRYPu1BG1HZQ7j/CpxNmidbXeMMvWxWZo666geajJ1b78bjh/EjgcVDLESGsFuF7iqLfe2wvRUUgcA4GwQCD1B1BXl/wCkH6PJI8Gyw79ADWi9I9nGEYTDg7iGIH3RtVvjS+X8NiiIqIiIiAiIgIiICIiAiIgIiIIN3h8MZiJIg4X7GOSU9ac+NlD1on+FV3xDgrI3tDWjUWb5WAfkrI4jiHvxkjDo0kBpPQta14/maT77UK7QOb9JDLvIAOXMAry5Zf2r0YTiN43gkclWCKvUb6Vfra4YvBgtyx+EButeXL10+a3+Jw+XXcX/AL6LjPgWvYWt0DgQeuoWTJ3cVd8W4GY7ynM3n1brzWsweJMbr+I6hTZ3BmPA1LXN0GvldHruo5xngxj189fL06hVxy3xxcbOxsMI9pZ7SPxZftWfF5XzpZGL4yZWaAtkZ4gRfLfblVqIte9jgW3fkpFwrEySvqKF02JeC1jGNJAv7TnVuK32AzanpthLGV9Jlx5iw8bQHyvax43cLcGkgD7t2SeQGtL1BFGGgAbAAD0Gyq/u07ojhZfpeNyOxGhjY022MkaucdnSa1pYGpBJoi0l3jNI5ZfaiIi6ciIiAiIgIiICIiAiIgLjJdGt6NXtfJclhcZxxhgfI0BzgPC0mgXHRovpaCruL9umPewxk2WA+YcfttI8iK9yisWND5nOJsl2vVR7tAyWOcublHtS54a3RrXF1ua2/u3t6hYxxU4dmLQNK+3GPFQ0Pipeb6PTMtJ5jcYDppp5nn+isU8TEYyi3yHTKP6n7oUPl4hOGkOID3beJv8AQklYmJx0rfAHgOd9rKCXel6UPRbMC5tzPihFKWGQSSSOzFrdWtJ3bfLks7H4qPL7NzmueW6tGw9fNQ6XAZAKcczt9gfRbFkbYg023PzddketmrW3FmOd8dPZ7hjjxDDQlocHzwiiAQWmRuYEHQirseq9T8G7M4TCZjh4I4c5t2RoF+XkPIaanRUD3fsEnG8IY2mQAvLnakD6l/ir7tGtepC9Iq08Ry9ERFrkREQEREBERAREQEREBERAVad4HbRge+GKU5o/A6oyWsebsGQkAOIoabeLntO+OcbjwsLpZNmjQDdx6DzXnbG9pgRLTGtMj3kj99xcbduTqbPP4LnJ1i6psKcXHK9xH1RaPD5h1nXl4QsKPsaTIyN0gBdR60CCdT10WV2TxDgJQ4+F4I5a5CK/xH4LJEp9peuwUcsrLxXGS+sXHdi3RCy8vI2IrT5Lui4EI2PFZpDz109Fs3Pe5mlk6Gz8Nl3xy5C9zuYNemlLmZV3cY1nAuxAFyS79DlPmup+HhdO2M+JjXOJ6Cg0D12pd2Ix80vgjvXc/wBVrIsOMOXEuaTqCS4D8X4iLNt2Hmuu/lnJ4lvYziDMPxSOSMZIr+jPIrK4PG9DYNkDNfIq+l5Nj4gyONrGyAnVxIe3Uu31uuZXpPsJ2hGNwEMwNuy5H9RIzwvv1Iv0IVcP0l8mr1v0RF2mIiICIiAiIgIiICIiAiIgqbvtxzg6FmbwBjnFgOubMKJbXTTfmqhw0Jeedkqa99mMjdjy5m7GCIlpPiLS4uDq0OUurroegUKZm9nJRHga1zrJvxHWtNVy6jNgkLXhzR4NrGxLA3OB6B7PiFtmPDnOII3/AF+axeJTtGGw8Tdo/bOcfxGaQ04eWRkbf4FrsBjaLRvqFLOdVxqW8PnBGUnUcv17x71jY4j7171SxcKS1yyZXAm61Go9x3U5FK+YOYhpawb8z02/XqtHxvBEkl9mgHbHnXPr4tvIqSRNaLL/AIDT3LW9psfEW002S0DTb72+np713PXFnEJxGE5tFD1XqHutwsLOFYUxNy+0jbI/Um5CAJHEnmXNPpS8yTZOvwtekO5mXNwfD+RmHpWIkofBXiFTdERawREQEREBERAREQEREBERBUXep3dzyOmxcRY6MMMrmU4SAtaA/JlHjBaM2pBFEDdQjD4GGKJmIaWuYHeykcAKY81Lh5Lv7JzObZ5x1zXpRa/B9n8LEx7I4ImMkJc9rWNDXk7lzQKKzTZdPPPbbh0UU8bsOT9HxEEc8TT/ANNr3Pd7O71AOaugIHKzGorDvQhWV3xwMOOa1uhZDGMoFDLb6odBRCgXsgATzUr6pi3vDNaPw/P+i6+IYhrdtzvXPyKxeEz8gu3GMBedAADVb+h+C4ilYMuKe/ZdEvBMwzOOvS/MDn67LaM0WHjcW6qAP6Iv5LqObP2j7ogdh/mr97g8Tm4a9n/bxEjfc5rH/m8qhJmmiOdDkro/Z1f/AGbFN6TNPxiA/wDVViNW6iIumCIiAiIgIiICIiAiIgIiICIiCne9rDXxGNwG+HYD/wCWVVpxF2Vzv1srZ73HVPEAPE+I0egY8k/4wqhxzfrCPVRvquN4YaQgWPVbmQ5jdbgHnz0PktZhKyk+5bGBrqFCxR677j5LK7ZmGjaQSRy5hdE8IaCCL56pFxP2Y1v9eXNZ+D7Q4aUODwAaPpss63iC44Br3a0Cb0Omuummyt/9nJ31GM/+2M+4sNfkqj7UsYZj7N2YUNf4nbeVUrf/AGc4v7Pi3dZWN/ljs/4lbFDL1b6Ii6ciIiAiIgjnavt3heHljZi7NICWgDkCATfqQtce9bBXQdZutHMIJ6Agld3eV2EbxTCezBDZo7fC87B1atcd8jgAD0oHWqXm3G4KWF5jmaWSM8L2u3BGnv63sQQRoUHo+TvHi+4GHrcpa4e4s69aXXL3hOG0cVbazsu9dCOWx+C822sqLikrDbJHtNVbXuBrpYKM0v494U+rmxRuaBdNOaq38QfR+C5DvExGUn6Ib8y4e8+E+qoSHjk7HZg8k676g2CNjpzv1C7x2txQGktc9Gs/Ov1p0Wml7Qd5xDR7XDlr68QbICL51bQa9V2//wBXworNHKL6ZHfk7zVGcU7X4qR2HzSu+pactGtSSbd1OtWb2WxwvejI3/mQYeUc80TL9czMpvdBckfevgi4gtmaKvMWAj0prifl19+fge8TASyNibKQ99gB0crRoCftluUaA7lUzF3txNNuwMVdGSSsI9+cj5LPHfVgwNMHOD5YnT4lqHU173JGtbBJoTlmY33+zN+mipaQ+NxOvNb/AIl28jx9Mjw7mZbeXve12XQihTRd3X+y0E48Rrzv4qWXquLlhNKHmVtsE4hpoXqtSPsg+ZW14WLcdOXyXFUjukwocw7an4aLTS8CD7B0PUKTwQeE69V8wL2A+MeWqyXTbFb4/CezIFnUX8yP6K+/2eogMBP1+kEEdKhir8yqX7SZfpFAj7G4H9923n/W1YXcTx/2OKfhXWGztDm3ykZdD1c0u/lAVpULOr5REXTkREQEREBeeu/XAGPiQk5TRMd5W243D4NZ8QvQqgne/wBjX4/BAwjNPA72jGireCKkYPMinDqWAc0HnElLWN9I1IIII0rp6hPpKDKBX1mpCx24kLtgnFhB28TNPHp/mtcHUs7imIa54NgaAfBa6Vw5FAe9SXsL3fYnikpbFTImECSV32W3rQG73VyHvIUZijLiGgFziQAALJJNAADUknkvT3c32TmwGALcQ0MllkMpbdloLGNa11aB3hJrlaCGdsuyWH4eIoIG0BG23Gs8j3yOtzjzNM9ABQUCxzak0/X6tWb3tvLsfAzYZGvJ8g6QD3eJ3wVbYptlzhsTY9K6+dfNRvq2Pj7gY81jpZW3wcIYddeXvWq4L1WzilzSPb+EMHvIJJ+Y+C5ruNhBLR9f10WNicITdbbrni4yG2s7s3KJb8t/y/os/wBagmNwUjpMwGzS1zjQAo2NT6/IpgAGPBDznaQ8ezJsEah2fSiDrfJbjtbwHLM52amaHUnLf7o1J15dVpJDTMgOQGrABL3eZB2H90hUl3EbNV6B7re2kmPhkEtGSEtBcPvNcDlcQABdsdqAAegU3VLfs9RXJjX66CFgs72ZSSa9ArpVInRERaCIiAiIgoDv47HxYeePFxNI+kueJR932gDSHDoXAuJHMtJ6qrHMHRemu+hrf+D4guDSQYsti6JmYLb0dROvmeq80IOv2S+sgXNd2Hbd+iDVkJS7nRari5uiC7O4DsMwtPEJW27M5kAI0FaPkHndsB5ZXdVdq1nZnANhweHia3IGRRty1VHILsdbu/O1s0EF7wOxEuKE0kNOkkiiha0kNyhsrnOdmOmzjytVJ2t4A7hjcPDMbkkY9zsvia0B7WsF0CdA4mvxVrVn0qqI/aIYfpWFI/7T/wDGOa5sjZbEV4AWG6ew6ZiLIIHWqrT10XTwGd0mKkcLIouq9azDKPUDYBRGa/8Ab/P/ACXbwbhzsRiIoIyc0r2Rg+b3Bt+gu/cufq7+6528KJjOYCiDRsEGt6IOv+i0WDidh5LAq/Nv5E+au3iPZTDzNY0gx5BTfZkMoXdZQMp16jmepUH71+xDGcMkfAHXE5sr/ETbNQ8VsAMwdtsxc/x13/JEA7c8TBaOTneHmHCi0nfbb56KN4Tgz3Mc55bEwC6Ohd6k7e/U9Oa0uGlIeCDRBGv+u49630okLgTUlagPzEDfWhYHqAbXUmuOLftdrX/Z7w9YbFO/FM0D0bGCP8RVsqte4m/oWILj4ziXZtKqoYaFcgrKVImIiICIiAiIgiPexhs/CMWOjGv/APHIx5+TSvMTo16n7xuK/R+GYp+hJjMYDhYJkqMWDv8AauvJeWslLBwDFl4SHwuPT/VY49Vu+BkDD4o19xoB03L28+pF6evQo1HJFz4e9gmiMgzMD2F46tzjMPeLRzTS6nx0L6arWPaQX1cIZMzQRzAPxFrmgKhv2h3A4vDN5iFx5X4pDXP+6euyvleau9jint+KTfhjIhBJb/0xTq51mLt71WUV9I3X9Wpr3Lhh4zh84vSXJ5OELyD8A730ohiv1sVu+7jG5OK4I/8Azsb/AD+D/wBkHrVajtfA5+AxbGi3Ow8zQOpMTgAtuurFyBsb3HYNcT6AElaPG8DCaIGhPu9OvuUkJePF9jTcDIPMlzqd52Bz3C4x8H9m1mrmlzQ40W3sD9kAE7+fku1rYo2W5pL7oEgk61RqSjv0U7XUi4e43BFvD3ynaaZ7m9MrAI7rlbmO+SsVQDuWxObAyMvN7PESNv8AeayQ7abyHZT9dxyIiLQREQEREFZd/eODcBHFzklB/hjaSf8A9OYqJc4dFb/etgZcc4yR6xQAsbofEQfrHt8rpv8ABfRVPJGWOLdiALrzB5rmupGO2Np9fVSns7g3M4fjpRRYBGwg9XP0I01IAJ36HVR+Bhc4NPM0PInQG/VWH2YwLX8ExoDwXuDZMg1LQwgk11IoHkNEFVEE/NcnxeGuoWfBgLXY3B+H5f6fryTZp6b7DcRE/DsJLd5oI7/ea0NeP5gVvVT/AHO9sY8PA/B4h2XI4viNEgtf4nN0Boh1u/j8lO+Kd4OChaMsgmkd9mOMgvJ87oMHm4j3rrbNN1xXiLIInyvOVrRd0T6aNBJ9wXkXi/FnSyPcXfac5+mUC3HMTfPU8/RTbvK7c4rGv9kXNjia7SFpJ1AFOe4tGbyBFDlZVeyRFurhXu/VLnZoxk4OoG++rd+dUdlsuxDgOIYV1XklZJQ5+zPtKvkDlq/Nad0PPkp53dwM9i92QZw8tz1rRa00DyGvLqthVn8R7bYmXRpEQ6M397jr8KWkx/HZWsc58spAGv1j/Tr5rpXRj8L7SNzLouFA1dHcGueo2WsRbM8PcfaFrXHYZNBXUt1FVqSD6rF4nGCCQ4O52bse8aBYk3EJ2uIe8U0loDfC00auwL1orE4lxWSQDwBtDQgvzfEm1LSiWd3vEZB7VocRRa4FriDrYN1+6Fa3DO3ZjYGvY+Qj7xeC73+AKoO7mF5bJIbynKxuo1IsnQeo36q2MP2EmewOD2CxdOD2keoLbBVIm2cPbcSnL4YL0zOD3/4ctLbR8GnA0xclnX7MZb7g4E/NR/Dd30l+ORgH90EkjnuBXzUywWDbExrGCmtFD/daO2NpAAJs0LNVZ5muSLkiDA45xqPCQPnlJEbAC6gSdXBo0HmQoTP24GPhccPKyOIfb1+tI0sZR4gDdab668lK+Pdk4MWx7JC8CQAPyvILmhwdl8VgC2g2ACK0I1UZw3czhIgRFNiGNOtXE6tti6InkFlbGpx3aNscZZGZT4SA1oYwaigXaPc4dLIGp62qv4vxTxP+ojF5RrmJAaBWtjfe+dq18X3ZzCdkbJZ3QOvNIPo4yb0C06v+yAcrRee70IOk7S9ycoDXRTvmJcGkGJltH4ifaC68h8FmnW1d8M4hEZYvq6cHAjxeF1EU3axdfNSvsBUDcYH/AH4PZjT+9vXXRYPGu6jiHDyMTljxEULmyuMTjYaxwcS5jgHAUNS3NQ1XfD2pwcwke9ssWVjGtZG1hzGqHiJAAGXU1z2QaP2QsLsHMH1+a1MnFdfC3nz1/JbHh/BOI4l+WHDyE1erQwVoLuQgV/ms0bjtflOtgHr+uWi65OIMb9uSQ701rg0XyotbY+I9VueEd0uPxEskb5YoXsy52ve50mosODGghzfERmzUpfgP2eYNDPipX+UbGRj4uzn8k+p9lPYjHigAAPzN6kk8z57rpi4ZO8W2N5HIkaf6r0nw/um4ZCbbh8x6uc4n8wpFhuB4eP7EMTfRjb+NWtkLk8nM4FiToIXE9A13w23U67NcLfhcOI5WljyXPcDuL2H8oC9CNYBsAPRcJ8Mx4p7WuHRwBHwK1zapMSrC4nxBzWlsf/MI30pgOmck6eg5nyBVzcX4dhY4ZJJIIi2NrpD4Gj7DSeQVE8Yxcbg+SJ0YBc5xAzN1J+wAeTRQB6UsyunWM2i+KiymsxLgd6H9F0vnuwaND0+I96yZsRuQ5tb2Br8T69FiBok8EYLnE1pvfUnp1KmrdJj3bYoMjc4tDgJbyuuicjLutdwr/wCDY6SWIPki9kTsLux1rcehVb92HdvLCxj56AzGTKW3nJAA0OzQANxZ6c1ays89fUXxfUBERB8pKX1EHykpfUQcJoWuaWuALXAgg7EEUQVFmd1nCxf9maSSSSS4b8vCRoOSliINZgezWEhdmigijOUstjGt8JqxoOdC+tBcMT2UwkgjDogRE4vY23BocXBxJYDThbQaIIW2RBxEQu6Fnc1r8VyRECkpEQfKSl9RBi8T4e2eGSF/2ZGOjO+zmkHYjqqkxPcO92gmbl9cvyEVK5UQ2qHC/s/x6e0mOnSz+WVTHs/3Z4LCEFrM7hW4AFjY5Rv/ABEqWog+UlL6iAiIgIiI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7" y="867913"/>
            <a:ext cx="1909518" cy="14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WFRUWGB0YGBgXGRgYGxgYGBccGhgaHB8YHCYfGholHBwXHy8gIycpLCwsGh4xNTAqNSYrLCkBCQoKDgwOGg8PGiwkHyQsLSwsLCwsKSwsLCwsLCwsLCwsLCwsLCwsLCwsLCwsLCwsLCwsLCwsKSwsLCwsKSwsKf/AABEIAPIA0AMBIgACEQEDEQH/xAAcAAACAgMBAQAAAAAAAAAAAAAEBQMGAAIHAQj/xABCEAABAgMGBAMGBQIEBQUBAAABAhEAAyEEBRIxQVEGImFxE4GRMqGxwdHwByNCUuEUYnKCsvEVM1OSojRDc6PCFv/EABoBAAMBAQEBAAAAAAAAAAAAAAIDBAEABQb/xAAtEQACAgICAgAFAwMFAAAAAAAAAQIRAyESMQRBIjJRYZETcfAFQrEUgdHh8f/aAAwDAQACEQMRAD8A5XabxmIXhd9XLGh8okl8zGh12faBbTOEyY6TQJbzguUcKX90I9Dv7vsT2VOfceog6xJBCfP4wDY1MC5GInLtlByFGWAzilHpTUEbwu9sNqkrHFgtARU+mfwiW3X2lIrU7RX7Veqk0AwnfXybKFcycXcl+sZ+jbtmPK0qQ4mXq9fsRr/xEVYEqOraQoVOwh1nl6/AQstNtUvlSCBtqe/0hyghTkx1auJhLGGUylfuzA+p90V4lUxZKi5JqTD25uCJloHLMkhX7CtONnFcL+bO/SOiXP8AhrIl+F4gClJQ6yoMCoqVmAdsLAvmO8ZLJDGgo45TZz+4eCZlpDpcB/aUOXLqQS+4fIxYJX4U2p/+YkAa4VD3R1JM1KAyM/T3CPJM5b5qPaI35Mmyr9CNHIbb+HFrSaBC+qVV78zQvvC65hSJc9BRNAdClD2gGeoocw7biPoCXZpimoT0UPrAF9cOpmIKFoBxBwCzg6lJ0V01DwxZZPsD9OK6PnOQpSFuOVaT99xB99WYTEi0SxnSYNjv99IYcS3KqTPMtRZaQFIUf1oJLP6N39y+6rckTCk+yvlUk+g+kU3/AHIRVaZvct7Ap8GaykFsJVXCdAem20E33eExCwlcpCgxwKVUEH2mGhycdoXSruKLSZYrq+wzB9Isi7OiaPBXs4IzSRkX36bQMqi+XoKNtcX2Xb8JkoNjSABiBVjVhZ1YzR9SEtHQJC5aciMnJPuaOXcFX3KkWdNlBBUJiyoqOEKJVk4fmblq2UWqVJmzytKk4E7aNlVw57M3uh6ZM0xnauIPFJTIClkFioCj6gVqw1yrrECbIt6DxF/t9hAqGxKIoGfd42HD8mSgKQoJUA4Y4id0l80HUR7ZZgJAJAc1Bq4Hx1eOs2if/hyZf500hX9qHUHflCX9XbIEvpA922BVrmlakhMtAohyUurIGvMWcl6VFIIWP6hZSgkJRUlT8y8shklIKgB1jeyXzLs4CZYM5a1McLUYEkv7LBshGHB0+WAmiU8ob/KMwI8KsKaDWgG0YZiVhxUFwQfnAabKcIdSlAUGQIY7jo0cafN1ilgHuYLUgqZILUP8QIjLrUe8wyscpIGI0bXtCn9R32J7HLUFOxLip2MZbp+LMvuGHxiGdeJU6UuAc+vdoWWm2BBYcx90ZCL9nTkn0NCSzOG6UhfabzSkclVeoHrnAK1KX7R7ARp/T0hqihdnk2YtZdRJ2hrctsSkstsASXZCSXzBxGr+flCtyCzxaOA7pM+0I2SpK3bVJcfCMyNKOzYJt6Or8OWKXZrOT4aMZ5ch7QFQptE5Gqq0zjEFSv1BIOZUQH8hUdmhgLkx4S5EpIwIS55in2lHUsXrqX82FnuRY9mWKahQfuzgiPMmuT2ejH4FYPct0S35itXYMB5nP0i3SrDLAGCWg9z/ABCKxSsC+f31i0S5CFAFtIZiV6QnM2ttkVB7UtI7H+IEtmAhnYZg5sRBq7ElTgEgDNjr0hZbboSAcKlA93fuNYbJSQuKi/ZzP8WroEyWmbhAXKJZScilTOPIh96xx2dZ1TKpScYowclXUNmwjuF+zVoxSpiXQqnQbfKOY39dvOVIYgOyU0LUr1LvlB48no7JjaJLLhUfENFFAB8qn4+6PLHPqT/c/kYR2W10KScwR6w6kSu2Wm4y+cNpVRNkcrTQ1uyxLtE0pQkYsTAkOASosWAGI4dznHXJUkWWSEGYDhAxzF+0o6sAMzp8I45cdvMklTglBBw5vhaldS//AIxe/FxTAtwQzpQCNsySftzHQVBzfIf2eTNnqUrDglmqXz+pLVeN7Rdk5IUE4AG9ocrnbUsK7Qjst7zJs9YlrZKEpxEgElSj7KasEsD6EawfabwnrWUpnJQE+0xQThajgpGA6k4iNiM4JSTAaaDTw8QklcxkpFWJHVy2nyjW7plkUpJTNSpQDJejOHZOKtaZZsIR2qVZ5TG0z1TirmCMRV2IT9vB1gvKSSALNNKVAjGZRZLNhZwSTV309Y2zKHM6zpUCAc82O0K02lUhbcykKNc1Mdw+Q6ZQwlYFVBcjM6nvq/eBLxWqVUJMxJFRqO28czT58RMA5i7a9S2kaKtb9h7ogXNxHpDe6+GVTWVMdCNv1K+gjkjW7Ek63KNE0HTWIkJHV4v03hySU4fDA2Iz9YBsfB6E1WTM6Mw9NYKgbKqJExQdKFKG4SSPhGvhzBmhQ/ymOkywAGZo9XL2jjLOYF9dtaR1v8H7GkpUqgJZI1qo/CvlAM2zpUKgB/jFj4JQEKOIEOkscqgO/XKJ8+40UYezol3yjMUopVhlpBSkNokBvVyYmtaCVBC0nlAYpzHnpCDgm9SqWpE0Eh/aAcGrn2ajCpx0ATFltFoBrrnErScS7fLrVG0mzITo5O9YPk2jTKFVjnFRc1hfffEE+Rzy5SZqXYpxEK2DDCXJLDzgoumqF5Mbd36LPLmsh96+tYXWue8VNHFkxMwoEpQKDhmSnDjZaC7MwyfXQgw4NuChiGTP65RrlegseGnYn4mtISlyxrHPuIOHiqakS+RZXXMprmW6Zw74lvfHaZUhxzKBbev36RJxsiUELK3Ix/pOE0IqKGvSNigMst0VC8vw0xS1rkTQqaC5RQJbNgQ5SrqaGFEvhueiXXDMPK6ULJmy1VZCpZZdXaiVAlIY76SLzmSl+LKUpJL+0xSupLYdmYeUe262LmqmrmjDjDYSTSmFt6ARQm0qJmkwqyWFSVYJjgoUPFBd0hQd2zcAE9WaGl1cVpsypUjwfFmpNT4nhgOXSHCVEgPsKMK6MLtl2m1oSrxcCVLShCsaipIdKVMxGBLCZRJqT1ifjqxSrNJlSfE8VSnIUvDykKQnCkAPXxFF3LYetC3ViYxSdWaWbiISJagVgTJiypaypsSlP7KdDXcw44XvZU1C0rspmyQQ5SkOkmuIPQrd1MKxTru4imSAQjCjElKSkoSoqC1JxstKcaSlK88W+dG6R+Hlv8W7hhUUkKUhAwpATgpiH/UBepJNQcoGHpLoZNUt9ldVxpYrOoyk2aaVVcFCZQrkWVzAEf2xLdvHi1zUS5dmloQS2EKLl/1O2YAOlekXO87hkWv/ANQgLwhgoYkEbspKnAy1hVZrhl2dT2eVLIJzUAFEdFNntl84KSfpgpr6B83Co5Ch+z07xvKywmuz5tCy9lLSAuUlSxlgKmLnKpc0rR4W2O/JomYZsvADTq+4qxEccUm5eCxK5pjKXvoOz/GHQsjaQwJiKYY2zKF89SUJUpVAkEnsI0kzULDoUFA6guIlvOymbKUkB8QapYRBdFzqlSkpOFx7Rc1JzOW8ErZ3E2WkRqqCzYevujcXdu/ygqZ3EBEt2YPX77QRYJizMOF2AI9Q1fX3GGFhsoALav7qQwua7kIlqWA8xaiD5UAHx84n8hcY2VYI2x5wlK8KzKOVVf8Akaw18Rw8Rf0uGzFI1EQWG0Y0ddYg9HoQqxrds0A1ge97KFU0gZdpSgOTqwj1UqYXUTQVCRmrzNPvOD5JqgqSnyJ7lumXKUpak4iQ7nQNkPSKNefEE8iZNJEqUVtLCVJxFJJALEVNMRyZ20rfpV4pmS1MWYMQQyg++/cRxvjS2JEqRKQfzFqJNckpBc9OYpPkdoZFXonnpOTIeGrULTeQmqJKUZqUwcJ1Leam2gbjS/DaJmAFgCaOM1KDu23zMDzJ39LY8aHx2kGXLNR+WD+dNB/uLIS+gWRFes6wc6D+RDkqI27Y3koaUAr9TPsQHIB6Axp4bpWc2Bzrl3jZCQZNG9v/APPWCZMn8tdKFKv5gTS3cOTJcuzpyx5gP+qisRH3k8RcZpTPkjFWYlQVLI/e7BNP3Fkt2gi47Coy0kqCcQDEJchkgVr0htPsSUMoBlIc4yBRwxXiVkWcO9MR3ij0T+7OcXbI8S1y5a0nCkYVAUNScWWWXujr914ZEuWlMgolJThYDDhergEuUnU5klyDVuWWSYJNvkTCVYJq/aXmRNJSolv7lJJdixyjrNplT0JGHAoZEVdsqAn5iBjpBTdsgXOmo9leNCjQkCmwpQjr9gZUmasFfizBhSSUAI5sIfUZliNIiFrnJSUzZCm3l4VDMnIMW8n6RLc14hRKX9qiswRTUGofrBAFes17TsalDxAkLwkFyUk5Oz8pBSaEtFgk2jx0KStIfIl3rnT4xU7pt6kzSlCgrGo4wpWEoRLSlArkSWpuAYuEpsCsq9My3vgbCorijG6ZG9OmsEqsOFuYKdwKKTVBZTBQDgH9Qp1jHAhsYHKuz1MpIzAMQTgnShG3ePZsyIZyi7jMfCKVGjLs9SsJBdiGd9x9YkkznXhI9exgBE8FXRVG2UKt8Y8lzmmoGfMU+qCzny98b6MG0sh/veHfDdmBQf7Vn5H5xXZM6qh5+R/mHXDdtbxE9Qr1DH4CI/LVxX7lPjupMtM+YMLdIRWWb4cwg+yrLvBi5rwgvy+ESkkrIYVjzqLOVFsl2VBD5kjXbWKparzm2ZREtToGctWQG6Ccu2UKOHPxUlLGFYWipCFKFFgbHfoYWcd8bygjDLZcxTtqE9T22hixyWqCjnik29oy38Sy0qxFC8U3lRLxagsTynLXEc+sUmdalT7UrEXWtfhMHH6sKUj9qCak557wBdNtKbQmaoklJ8Qk1JwDEM+wHnA91LImyz+1QVm1U8w94EURgokOTK5DPiC3CbaVkFpcv8uUMmlS+VDeQxd1GAJU8CNE2CYopQgFRbIepfpBkvh+dROBTlqiod9WJZoJ0L2vQxslol+H7aQcXskjLUxaLquhc+WoS04ixTsCCKVO9a9YdcK3cJElKMLHcipfbUxZU3kQGTTrl747gC8j9G1jsCZCUocA4EqVlQ4ADXUUfzjS3tPkrlYMQWMJFQCDQ1FQG1iATTMqVO+egA0rBtntiBQK7CvZy3wjbBoSK/D9czw1TlJV4akgpFQZSk4ZqRQVIY5PyisWyQlSZYSvmUkMVfuamLuc4IloKpTgkE7e/OB5iFgM4U29D/MckktGL6AVtLEaDLttAqZYfEEjExqwds/SDLe5DBIyqHD9qiogTxDTLYkbNHGnPbruzFaJalgFJxAgintqCfP2fTOLmi1gJKUsGJAAalYXWbh0IKlGYpZcFLmgwkqAI1qSYImyErdqK3+u8B0F2QfiBaET12Oag4FJkmif0qK2OXVJpt3iKyzvEl49jhWB+lTOP8qgCUnooZpMV5SXOMk4lVGwGg+J842sd6qkLxAYkkYZkslkzEO7HYg1SrNJruDVCTTNcNUO5syBZk6hbMQVaEpwpWhWOVMBKFUehZSVAZLSaKG+VCIWmax70+kUCiG0TWIIyUxHcEP7ontMw+ISDkqUf/sY+74wGlYKgP2L9xSTGs2fTEf1EH/KFBvjHejRvOmFJBHUHqM4YXVOPiAjI0PbT3wlN4S2Lktnkp+/sxrdN+y/ESkKJOhwlKW0qQNonzLlFobidSRY7fek7m8NLgamKRfN3zZy0qtCnTn4aXbpiL17COlG1oErQanvFMWRNWVHJ+X/AAjXzLmIcMfiKs2oiK0ycK5ISAGKmAo1AKDpGt63SJ0ohI5kVT8x5gGDVoC5iVhikJcEVBcUL9oMsdnKiEjXMksABUknQAOSdKx6NaIfZzlAwu2oby1+ESWOQMaXyxAFtiQD7osF/WaUbQtSEshTFNGdgElTUYqIxEZuqFqkpAUpiMMRuVaGKLGvDtzGapSkrKE42SBmrI60Zinepjod3XIiSk4VkqUKuXbdmADwh4c4ZmIky1hJIUkKDMAMQFSM3ZodplKAAJAxdamF2k7YW2qQamWkKBxEmgq2Wsb1Y1qST7OT5APo2QEQCzLSapLD7+RgXh28F2i0TpXh4fDIclQoCSA+z4VHtDLAoYy7KT7R5RoxCQPWuzawdITTlS+uofZ6PB1tnSZEseJMQgCpKiB0ds8zA1039Z58wplTkTSASya5b7aR1GWNLOQk+xg9a9Yxc6pjaZM3ELrXagOkGwCK2W0B61hHOvkCpoGfV/Rs4ltVtxJUQ7b5GK0ZGIlSioAZHEc/OkLYaQ6l3ugjMP5wuVagmYk4uUqZyDR6Gu0KsABP6jqTr6xJKnbv2jAqI7TKJOX+wy90L5ko9x74Pnp35u9D9D5QIZCTkPjFSRrZNdN4eCVJWFKkrbGkVIIomagf9RIo36kuk6NteqwmgIU5SUqSaKBIZQO33pAapLZEjzf4wBaiJqpclSqAqWKts6XLjCTXDu+5hsXWhcl7Cpc4rfD+okg9MgfSGVlGJTnIJYdh9T8BEVnu0j9qRqzknzPwgygyOjQwE31gaz3YjlJGRHmBBSCGiC0Wjw0FWbGnmafGFz+Vhx+ZDG/LWlAwJo+dckjM/LvFcXZlqlL8WYshRJSgKIABolNNMqGJkEzFlSquQeyU5ep+EDX3eolsNqkDXQfXyEJxQUI7Dyz5sksISgeGkslFHJgy02/lKJdEmilGhWAcmHsoerO5YPkAEN2TwsOBRznWrvWGiUtt6QXK0CkLr/JShMwVwli+ys8uoTCOXbk4SldQoH3gtpoWMXFcpK0lKg6TQgUJGtdIqvEN3plTSEpZFCAFFWho5qTrCZpXsLfaLFK40VjTMSrB7MtlKJQlAAKiQnNTAMBuTFouO2ptazMEwFKSkYE5sakqcOH7VYxyyS5ZBA5SW7k1J3yA7AR0L8MJYxz9gEH/AFvEksEG1YanKrOgWiYSkhPLRgc2OhhNOulYkqTMV46FBsCk+1UkVJclwnM0pDlEp8/Q7aRBdFxmWqcpSirxF40gPyJCUjCHPQnTOH1uwFNqLj9SjcIXdLnT5ZmywppVRMClEzAlJxnHmOdQZsIITtHTLHdyJZJShCXYcqWyJOlK9ojst0IlHElDqbCMsQS+JgVH2Qcg7CJTbgAaEHNsJJrlVLp98EgGwmctwYRWm3JBIOmp+UHqUpQYowg5hTF9wwemnnFavybLsyVLfAhLsCGYJ0A1TtGsFHtunBdKjqP47QstDsyUhorV4caKxNKlnDueUl9gHp3aA5vFjmoUnuGEBTDQ3mSS+dc+hfzglKjmwd3ygCwXmkh0tXWGVnngl3y8owI8mvq3p9DEC0ONPQxuS2RaNST/ALRYCBWpWBJUTQB69IX3bzkrWiiqBy/d9q7R7xBawwQDUmo1b/eDrJJCUgaAQcQWz1KWoysOxOXYx74TVrBIEaqTBGEP9Wx5soxc4LlhLg8w9AXy1yjdkjP35REEAVfPQZD+YE03KkoSWdsySXJ6kmKVa7cZswqY1cAatDriG8gEiWDVXtHZP37nhBIJCgQWUFBjpWgPZx74VN3oxhtxzOc0JJDgDpp0zixoJHf3Q+4M4espkqQpS5U5YCxiSMJSoOgH9QDUpTOI7xudUpZlzAEnMHMEbg6iFcqGL6CpMwwLeFwrtBHhkAirEUVpnoWeDiGiax20IWC+Xw1gpbWgkJLPwxapUxwhCjXMks+oYM8dF4G4WMhClFRxLIcYWyBp7zBdgmhwdDr8IsNiUMtoRF2ZLR6ZLA6xkiYQW7hz1ieYYgIgxZ7/AF6MTY0vs40iXxUKDgglJLtXypASrOlVFpSc8wDTTODZCUhAAAAbSnnGnEForkW6+f36xz78R74CCJKPaUMSlZskltdSx9DF7mzfsxxviq0+Lbp6ncBeAdkDCR/3Yo1nIU4o9AeN8MYRGDCSQoDKkMLFbMGr9zCjWJ5csqUEjPPsBnAukrYUU5NRS2yxYzHi54Ac/fzjZdKZwlvi0k8iHfUdNorWxTdCi8FrM7xGdLhm2GX184cWe8twY1uleIsUhx+k0+MHzUylf2qGhp/uIKvoLNU3lt8o1Vb+o9Y9XdwzQQO9RGq0EDnMsDdn90caQ2m8KFI5jrTLau8Kl34pCqoBSNMRD+bRYbu5gSlGdEleQGpIHuAje1cPSl1UnEd8vRsonyZKfEYourKnf7ePMwnJmAbVKSW6QDZ1EpKQH5SMuuIebj3xYLbw+lAAQCxKc6sCpjFisVwSxiCUgE1dhn9OkZHoCT3srM695qTLnJIxB0KQ/MAnCoH/AAlS1gHdKhFrs3ESp8tPiElKS4SQHD9cyKZO0bpulMspYAsGL/SBLHMJUsqAZKykYciMwe4cDuDC5dBx7G0yyBVXATu1fT+YYWLh2QUKVNVjD8qkHCCMPsF04kTCcnodCYVG1KwhL9fv3xtYrcUg15VDCqrUzBpkQQFA7gQpN2N9Da7EmVMm2cqxeEspCtwMgae0DQjcRYrPNYvFQuJzLUol1KWS+5pXzziawX1MlzZotK5aZTpElRZJJViJRnVm98FGSbYU8bSTL7LW8eTJQJdnhbZLUwrBf9en3w2ydor98XbbRNxSJwCHqjlOu6wTpo2eUa/8QtiUqL4inD+WUYSovUAgEEHJxlDpd4II5jh/xU+METTkRt7oXNO7TDh3RR+MuKZlnQ+AJxhKQSS6CrES5GZ06NnpHOEVqC765u+Ziz/izeYJRID4ifEPQB0geZr5RRJZIyLGNg242w5pKVIdJEemXBdilInoeWSiaBzIVkeqT8jBdy3Aq0TClRKAkOWD6sB0hD8rHFPlqvRUvDyOuNNP2uhWJYFYb3XdyjUggrbD1GnZ/pFluXggYlAiXNILYZgJ7EMW9QYaWWyrVaCZktCShgkIUVAkUqSkNo0Q5fL/AF/gxrXtl3j+MvHk5zdtL0MbzuwTkkKOetHHalI5nenDc2yq5vzJeixmO/XrrHXkAGIbVZQoEKAIi/Fmljf2IcuGM/3OWWcS1JbPuA8bzLOCGKSR1q3Z4a31wMEuuQDvgBI/7a07RXTNKDhWFpOxI+celDJGatHnzxyg9nq7uIyJbp9HpEC7MlFV8xzCTX3aCCTiORp3+giKZY8KStdEnImmI7JGaj8NxG2CNbAssHbIU66/KCFzBAkpVffEq543jzrt7KKAr4tQRJKs6J9SQ3vhZ/8A281hhloQSGeqvdT4xLxXZ5ihLRLQpTlzhBOW7d/dENm4HnmQZysKKgJQaqU/b2Q1dfKG80krYMcbk3SB03pPnEhc1TatyhuyWftDuwzEpGEUAqkbPm/3rC6ZYhLASlyRXurf+Ijt14pkSyHUqarQey2r9OkBGXIOcaRaLNOdTF+4+6xkuXjeXiAcnpTbvHOZV4TC4xqYnJy2feLLw5ag2Fanc0euufSC407FctFyl2VcuWVSwcD5nInp6QNbpCZyQvC65ZxJGymLeX0G0Wa7LehUlEuYfy0gJpmA/vOZgA2dKCo1CSSxVynDoTtC8iUdrsowycri+ijcP8Q2mXjUFrUnCVFKiVBzsDUEGjOBWsW+z8VBRUhQ/MQog0ZJCS2IE5DoYSy7nQq0rXLXLJVLOFL4gFuXUQnMVf13jDw2FzT4i3BdRSAU4qihOZAp2qdTGxlcmvwLmuOmdBsDTEhwCC1CAfdDG0p2LAZdAMxCK45qUEfpAzB6ZfWDrbOKytNMCktlWrhT+R90NfQuPzI4vxRbU2i2zJiTiQORDahIYF9XViL7NCsWTOvV4NlpMvkKqodL9ix+ETSZBwqIAKQzlnatOwpAuSih0ccpts8uhfhzEqqGLvoW+Ajsd1WSWuXLtMn2JqMtMQL17VpHIJE/BzA5KDMKg5gsdm7O0dp/C69UWiyql5qlK5qDNbkHapBj57+rQl8OSC6e/wBv50epizPFidPr/wA/4B7dfRs35oQFFTBvZID8yh1Aqe0Q3YXVNU+ZTXyxNXYlu4hzxlw2lUnxAnmQSoPXMMcorNz3m0rAsYVJLE/u1fN9WrGf0pxy96a9G5s6eLnH3pjGyXhlDJM4KFY5lYuJMKilThtTkRSr7VaLLYL/AEq1EexKEodksZxn0y0qlAwDb+HpU0MtIV8uxjyTeAIzgr+peMWtoZVqmVi3cGEJazTEyVDVUtM0nzW5HlFSvbhi2JWVKR4xyxheJWHMBlsRrvnHWkmkDzyKg5kE/D6w5Z5x+5PLxoS+xy+y3NPnSygpKCQzq02o7mLZwzwPZ5AC5v5swD2lsW/wjT40hwqVhgqxpSHxA9CITzcmNhijH7iO+71kSiEpbEosEgVUdQGz1hFbp6i4cg/6e2jxf5/D1nmkKwjGAWWzKAOdc4Q8RcGTZKFLlrSQBmoVSdSw9qvaOcJPo6c1HTOeXxbkySE/+4fPD1PWKlaJJxHE5JLudYKUR4i0z3xAkYtMQ3Pr1o0bWGb4iCggnDUK1AejxXGDh0edOfPsCRKYwXIWARVjvBczh+aUhSElYoWTmAciXgBdnVLVhWkpU+Shr84NgovHCF+ox4Zp5x7JOR69+/1iPiq/jaRhSGlAu7uVtlTQa66RW7JZ3mAnuIZTUN30ibJSkeh48LjbF1lUXcEgg0IcEaOCNYs93XyrEnxDiIBAOWbVUw6Z9YVypYAZo2ArA8t2hs8SemdBsdoGJiO2sT2+1BCSrPQ1ioXZxEmSn80Egaj9I66kDpC+/uOJagRLJNdUkP66fSKlJSjaPNlB45UyvqkspRU2IqUSC+eLs1atFu4QZSFIUQAaAjMPv0eKJKtKyvE+KlfM198NrJbChIKXAUGIAOT994Tnw/qRoo8TyVinyZYEcJq8RMtdPzEpURkpCi4mJJZzhdxnT161+GvCirHJnJUAy5pUhQzKGATi6iOa3dxMicZKJifEmJm4WKRyJ/QsFqkUD51MdJ4U4hEiyLm2qYEIEwpSks6akhPK/McwOkea4ylNRz9fT8/z8F3kKDwt4d9L/Ba7bZsaFJ3Descc494PnBAmpKqcq0hzQChYZiLxxJ+JcuTSWApwlQUSwwq1bszd45rxDx3NVNxpmMS2JLnw1pZvZJZJrVtgY1eMlm/Uwv7fYnwRljg1l1F/n/oqM6QpT1bUgABzvRnMeS5BRUKX8IbsR+mm5p/MB2wHcAdvqY+ncUfP8nZLZr+my8lnzrDy7uOyPbFAHJB+v3SKNbJyhnQdo9skvGWOW2T9zmR07xPPDGXoqh5E4ezsty8UyZ7YFgnbX0ME3jbA4bMfCOYWaWU5ADtBoveYgglSlNoS4bziafi/RlUPNT+ZF6mWkjSHFivWUJYBPMdCD8YqljvETUDCXplqOkPhbV+ElPhA/wB7j5xHFbPQbTQ7slnSsKWFlDdiHzy/mEf4i39Ns9hWr8tYJShPMQolSmyau+cK7TxbKkEiakkCuFB9o+SgPWOZcTcVrt04KZSJSSMMskkBTEFRrnVopiqVkGR3OrK1NnqUS9XOJRZnJJJy6kmHV0JARiI79q/WE88YVqB1+UWCwyWlI3NffFUNkci33MspSCMiB/2jKGU2xIWn8xIIY5gHbfVoS3cWTTLb4iG0q3mYkJYuSXLPk7Rk0FB6Fl+cLCXLVMlJACOalBgA5gz6VNB0iu5l/v7aOoWYpWMIJDAOMjnq4yil8U8KKs6jMkjFKPMUjOWD8Uf6e2U2WF7R6Hi51H4JChCqxI+2e0CSZ2dNomRPqw2LndtunxiZoucqJpkgD2m6jOFNpuh3MvzBp6fSGFmR4hblFf1Ch83prnGWqQEFIBS6sQYEkOkkFvMGGxUox5IinOE5cJIrglGXWrOXaDZVpCsq11q0bXnZz7Qfr97wuetfURQnyVkco8XQ3IqVA0OR1cN6RMi3KKcIUQjE+EklLgNibLEz1haq3lks3KGGY+cbSreoGjjTuHfzjmvqaptdMNtU9RIwnKlQGFKkvEClcrZ9dBtGibQQa61yZukbJBQ5LpCsgXBbcPUxukd8UizKTXfqcoX2uX6waW0So96CI5tm1UzbDLzi2zz6Kxe6VlAP6QR6HXs8e2KYxeG9tQJjg5ENTrCOzE7akehaBt3aDpVTLGleJmI9YEnW8FTJqN9+3SF05ZVQkdWDV8ohln+OsT5puS4oowQUXyYxTa1YhgLLORBIbr2ETWfim1TFmXNnKUEkpHshiC36QH84Ess1KA5DlWo2+LQotM4pnKWkEpKnHnWAWFRQcs7k9FynSz+ovsfvWKlO5MY1xBj2f6QfbOIStAwUdwQc8gxHvhIVv9941rVAp02zya6pgJObV84uIl/ly22bz0iooSTMl0eop5iOkWOwjwkKIq2UMiBIy4pRWCmLJZLOJbU1rC2wjCslNMvOG65wTU0GZeD7Qr2Hqlg11q3pl2gBaFlwThQ1Q7HN1BHfNu/lJZr0lmaZQWPEACinVi/00ypvAd82cs+lH9CPnCJFCKfft1plqxS0qS7laW5UuTVDeyn+05aQpkqLkZMGi1Wq+ajGKv7YyIoWUnIvV2HlCSbcimxyQCDkAoEbsl602PXKJpRvovx5dVI3sy0hScQdLGnfI/e8RlKSteHJ2DdBt3iFIfLQRtZBmR69ftoGLuPE2UEp8jZadwC41qCOsIbwsYQqhdJDh8+0NplpdTJDUY06Z94BvQig2hsE4sTkakgKTMAcFOJxSpDHfrEshgnGVJzYID4u5DME51fRo3kynzFKM1YOmWRLBwB5V/3htoQl7A/HUXAHpn99ojUsnMk9zBv9NhqBEM1HQDtGaXR232W5w28QTXUGMESy8epSHrFhGJZkrCXPlCcpIUtt37BQHpV4sduQ5hFbFFM1/wBySO7ae+Mp1o60nshBDsgE6Dc/x1iWZdeBDqJxnUGnYdPjDO70JCXCW3NImtcnEI2GFRWzp5nJ6K5JIpifuIIlyUFZwkE0NXf0MMU3UKkxX+IbNhnJYUKR7jAz0FHY7/oZahzprv8AQ0LwDPuFGaVFJ2PMPrASLwWgUUfOvxia7r5SH8RJUDscuucKtMOqMs1mXLnS1sFhKqsdMjQxeJF5pMqpYPR4qiLbLIoW6HOGEqUcO7trSO/Y3vsdC80oQqY7hKXLdPnCW8rwnT5slE04EL5sCT7ITV1HU0oMhnGi7tCnGT7Fo9tPDU+arEmYCQMIBBFDo4ffaBlJLsdjwTn8qsDudJm2xK0OAVhQLkkJTqSauQGL7kR1O086O7UimcO8PTrOCqZKU+To5gBvSte2kWuw22Woti5hoaEZwKcZLTOnjnB/Emv9ipX/AGBSS4DtB/Bq/FBQUpYVLj2s/Qh84sF+eGmSpSlYQBU550AG5JLRTrLeyZClzZPMrAQlJDcxYJJfQVPk2sBxpncrQPfVj8KdMCSGLKAGmPMEPQ/qbQKEA2heCWo7D7MSWWzLUjEXUXckmpLxqnnelGI9Y5Rph8rVWBWM6ksSa9CT8B8BHsyYylyy2LFQgOCHooPuPWMTKUg4sLoUWfYjfaCLNdwXR+cDRq0p7/gY0xuxrcV3zFKwp50pVXIDEAcQfXCYYf0yVrwhFACXBzc0zyGfX0jW7Ja5MnAU1JOFYP7i5cagsA8FWeztNrmRVlVAJITozZ06mOBsrt7WRUk1PKTQff3SFqpwKcost4WUGWVzQ6m9kqJCVEigY1o+ecESbqssyuDC7MATQ56aVy7ZRqMbBrLMppE/i1gyy8JnwbPOE0NPVKATgPKJ8xKE82LmUCoEppQK2rYJf4brOH89FXyS/KMljmqC6KZjENjFbZJRSLU5hBeKTyqOhb1+xFzvywJkzDLTMTNYVUkAMqrpLKUHHQn4tVr1kcqvUdxWNRj7PbAun3pByVQnsE+g1hrJUKUhl6ArYVJTFb4yRzyiP2q9xEWSWWhHxkgYZStcSh6gfSFZOhkOyt4SY2lJjZ2EeJMTFNHsxFKQZYbUsKoshKQVGtGH2IDxRkpOJQSNSAYw4eWHidQLqQCl6DVvPOLxcPEtlK8BVgU7MpwH2ByPrFAZnmNyIonqRl6kiN+G7MVTXzavcxk8ayKmVYPLn4/Wz6KuSQDXlI0bWG1pu6zzUtMloP8AiSC3ajiOUXVeC0cyCpJGgJDROfxCmUc+IxzIancR58/DcHadjVk/1Mm26LRxJ+G8iekYZkyW1QlJCkvlkoE+8ZmOfXh+H06U5QUTB2KFeh+sWyTx4hT43QelREyr3lzAcMwE7PAxeeG7/JXi8WE1Unf7fz/JzlAMrElQwlsjtCmWnCgu4PXbpFxva7jNXjJyADULsX7wtttiSoMRTzDRfDJcfi7Js3h8ZPg9evwA2WV+WFH3NvR/PfeLTc9hROkuUgEpbIA5b6fzFbwYU4U0phf594Y3NfBlAJJy1+/ODIpRYfOu5aTm6f0jYNUVyPnBtilYHU1TqwOTMPcIX/8AHErn8ymSMipqqLginRos1nShTV7EesEhctFWsqpcxHNKUsBeBYI/S7F9cjrVhDW1ITLmDF10cSwpVMnYmvmBDaXdYSaDkKiVAAV3P3sIWzbvCCPEcpyNczzGgzZgGDkuekbQNnOrJOUEJAJYFRAcsDQuNi8M0T1N7RplUxkZFROyfSFtvyjIyMRzEV15J7fIQ8susZGQS6Rj7CRCri7/AJKP/kH+lUZGQM+goFYXnGIjIyJSkxOsS3eOcRkZHGDu9g1mQ2syvos/GHXBKB4RLB3+cZGQyHYEuhneKiETmpy6dSHhTYYyMjH8w6HyBE7MRpZj8YyMgJD8fT/YaWCYa1PrG86prGRkL9lqd4kLpmcQqjIyGIhmQWgcp8vjFqulVJZ6fKMjI0Q+i0pWXl1zP1iZYcV3PzjIyCXbFS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2" y="3653197"/>
            <a:ext cx="900000" cy="10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data:image/jpeg;base64,/9j/4AAQSkZJRgABAQAAAQABAAD/2wCEAAkGBhQSERQUExQVFRUWGBkaFxgYGBgYFxwcGxgXHRcZHBccHCYfFxwjGhgYHy8gIycpLCwtFx4xNTAqNSYrLCkBCQoKDgwOGg8PGiwkHyQsLCwsLCwsLCwsLCwsLCwqLCwsLCwsLCwsLCwsLCwsLCwsLCwsLCwsLCwpLCwpLCwsLP/AABEIAOAA4QMBIgACEQEDEQH/xAAcAAACAgMBAQAAAAAAAAAAAAAEBQMGAQIHAAj/xABGEAABAgQDBQUEBwUGBgMAAAABAhEAAwQhBRIxBkFRYXETIoGRwTJCobEHFCNS0eHwFWJygpIXJFOisvEWM3OTwtIlVFX/xAAaAQADAQEBAQAAAAAAAAAAAAACAwQFAQAG/8QALBEAAgICAgEEAgEDBQEAAAAAAAECEQMhEjEEE0FRYSIycRSxwVKBkaHwQv/aAAwDAQACEQMRAD8Azs/ULTg8gJC3mOklKVLKUlas5ISCfZceMPqLamnXnlSxOLoYESZliHyG6RvCfKIPo/LYdT/wq/1qiXZujEudNY5iAkLdu6rMolIbczflpEeLN6fNpFGTFz4ofyp5VKSVJKVHK4OoLhx5xW8d2kkoqJSlJWQFNmSjM5cZQA/3gIb7R1/Zy1cSpk9dfSOc7RTFKYCWpYBFgWfu8WLeUJ8eP58mOyv8aR0amxtU4ySmTPDTS+aXlDEKSs5naz3HIcIJx/ERJAUpmci5YbvR4UfR9WlVPKlrGVaMzhxocxdoF22nLUsgggBwnnbXxg80nly7XQvFH046CcB2wpkqQntEFPecJBUzlmIALd1o5Bi8oJqJglKSqXmOUpZmJtF52RqOzUlYWpTABQYBiPaFvaF7GKIEuvqr1i6Ul+laRNGP/wBX2RrCsyrnU/OMGTBSkXPU/OMFhHAgdNOIIk07m0G4bRdooJFni0U+Ey6dKVm6grh5WuLR1HBJhuzZWXJCQd59OMWWkwSXLBCMhJGpYk9N403NGPrZLl8oew0+IFhBtNThbFTZzooM1uI8z5xxzSCUQaVi2VeVUtL8SlJFuesD12DU08ZkpyOLFPs8fZ43+fCGU2nAV3h3w+l0ne/iGgZUoEKBAQAMwynmym4sFA+MHGQLRW/+A50wr7NUs5Uu6lhAA4X32MV17cn/APWLpi0krkKS4IuLtZn373Z36RUU05YjnrBTSS0ci9kElJL5W0DdbxLLSbktqP0Ykp6ZSSAG0e+7X8YkmSgHsNfzgFR1moTmCU8dfDdBC0d5B3AH0jEtYTrZvl+miaRLBJPVv6Q8HHs4wsS3A6n5wVLoSCH01HEuLGIUAd083MN5COPSGN0gEtkEun/KFWII7ym4n5XixJl3ELMQp+8rqflCJFEPcg2eF1+EHzaJC1hOUcVn5Dx+UA4HLZSvCCxiYSsoSly7ltTDMdXs7J0gv9ny/uJ8o9EX7QP3DHoZyj9A3L7H/wBG9F2mHyFZjZK2AD6KUdYXbHY+hS5yykIQlYQCdVB3T4kAxrsDUKThkoAkDs1mx/eXEWw8oS15SzrBUBv7rJf/ADHyMZaUXGeg23yiWqsrJU0gApV3gSOhG49Ylr9l5QkLnlLBKSogKY90GzQLjFKheUOErJ7pDBQuLjyieZMK5ExC7rAYsPaB0UIkh2VS6A9k+zEuTOyrSpQU6Ugq0Kgpyz6iLJOXLnMxSsXcEPw1B0hbs0cpXLuOzWALMD3VFTHeyiR4Rtis5LidKcLR3iGLLTZ36h2326QWRXNpAR6I8N2TloM15aQCoBGXu91racyfKOCSqgic374H+aPoQ7SPUyZCEDKuXnWs6gtmSlv4Ul+oj5zl1Kl1IUHUozHJP8WpJ0DakxX49u3J/BNkpUkFVcxWcgcT84nosKmTyBlUw3sw84YUez9RMKpglZg5OdTJlC7+0SEqtuDw2kUE+WjtCUKHu5Qoh9zKCWPBnMWqEquhGrGODYWinQSs35t84X1W0CVuARbofkYko6SbNmS5UwG63INrByfgGtDLa3De2VJVLlspOaUSUhLszd1O53aw1ieeSnxZTDE3FzFQqUr9lTnixfo+4Q4pKc+1nQhDB86xfix1J/CCcC2ImLSMxSjiGJ+JizStiiGKprlOgADePGJpZN6HRh8lLra+aogSwq2hKWzcCPGNZE5bAzPeSTaySwIduPe/yxY67C58oKUrIpKXIYcNHHVvKKFW4uoqUn2Utl8yCrzZ25w7HkvQrJjrY5RVWWlTE6Jva5OvG5MLamjRlzIcaWbnrCWbi5So3Ux3Pbrl0tB+GVuYrJPAuLlyNL6h4pcrROlTIsnf4MIIXVJEmZK7FBWpY+1PtpDI7o4aH+oxvUSvtSz5coZ2dyo6t4wfS0KQhZUzguHuSwYd3dvhPOtjuF6FFNJc+LfOGUygUjK6CkKGZLs+Uix5/lEPZ5Ws1r/Ew0l05KUkklgkB3JazAfG3KKIyQpxYF2WnLTyhvTJ7o6wIENlHP8AGGFMkN4mOzkDGJmWm46wBiA7yup9YZIF/KA8QPeUOvrCJspxrsWYMO8roImmoCJoXve8RYSnvK6RJjK8svmS3OOpW0vkJ0otsZ/W5X3hHop2dXOPQ7+jj8sg9V/f/JcNiA2Gyv8Apr/1zIOwOk7PKVpdSgMu4iyt7PoTv4wr2WngYfTpcDMlQJNgB2i3/CH4rUFihSVFJSRlIOh0txDxJgxclO/cpyz4yj9G+K0xSe0uQwChbMLj2bdR4wXSEzpksJBbKUqN9Sp25tct1hFtJjRJUlJ7rd7jcu0NNnseQAFZAkoABCRx3/CI4RbqyttLofmnCJgRdXezA3NmIIPAOBbnCPEKmaicZcsBZYjQkpQtt40Dg2OkHYniHaiWqSlRWVEJsxPG2rBt8R4Vs4JSxMWtRmb0pPd6KPvdB5xT/TOc/wANr/Ij1FFfkC0ksSSgl1KSUIuku6rGzOwTmPQRy/BNh6jtM86QqXJ7RCldoQgqQFnMkJJz3BfT3RyjuUydwt0t/vFV2iq2BjS8fwuG5Mmnl5PQNjol1C5Uqah5IBUEglCXTkyhk2IYqsbQvxraDKyUsEgBhuDaMN3SAKrEu+JfvIyqTzGhHkSPKEGK1JVNJewDw7JN8dAxirLTstUhVUmap8neSN5BI1b4eMdDpaZK1ZmdILh9XO+KDspSZEyn1Pe8Tf8ACOh0AZLOW3RgZpW7NTGnGNE5nsbDyiObVQuxmcZasyCQbu1x4jeIrVHt2FKWiZLWG99KVFHiQO74xOk30O0uyzVOIJyl9NIo2KUslSiQkDhBlRjcov3xyY3HE9YTz8Uld4pa253Jc74pwY5NgZpxSEk7AlKmqXlOXKclixa6vDQRLs7gExUwJyhgcyjcAHUAHfaLX9VTNPZoUUBOYp3pdbFSWN26GzmBTsviBSpKJsqWkjL3VFyN5cIcPweNLPgnjVrr5M2GSMnvsimqSt1Zb5s5YXZnI10GU+caSlOVhwRmKwTqbkEesRYhRGUyDqkAFtLAQ52bwbPLKzxYesQaSsqu2RdiguVZSrK5Zi2rsOOnTdEUiUlrKY5uuhsf1xhhU4QUuQNQfjCuWkpMOxuxcuzM2XlV8m4F4LpRYdTAxQXLhtIOpZfsPoSfgBBuQFEaFO/URBXS++esESE97jf1jOISHmEc/SFzkh2Jd/wJsLR3j0gHGqplkcNPGGWHBlHpCLaNTTj0EV+PL8xPkKoEH1ox6Ae1j0aHJmfR0LYwf/Gy/wDpr/1riPZdKwmYwAUQCLuH7zOeMT7DoP7PktrkU3B862jbZiTMHahZfvPfVzdXpHzSepr7X9zXa3F/QprqFYzZ0m+/x474jwemmLqUy5YKsySFsWATZ1FQ0ALc+F4uc6nzAXN1JsP4hDOhoUyrAB1XUWD+fy8Yf40Xke+kDlfFE9JTJkoCU3LF1by5JIHAOdIFn1et4zU1LhxCOurGBPKNyFRVIiavbGU/E7c4q+PVbmMLryo6+6PWE+JzyVpHn0FzDFIFoRY/XFNSlSdRGKyYDmVqlQJBHA3PxeBa45phV+98Db1j2EzRnXLWHZWZIOlwDl83PWJcv7fyHFnRMDxBKkS1pIKVAX3aN8w0XairkhKRyvvjgtDi5o560XMlV8o4Hen7qgbeEWvB8fXNIQmYQFNoGLRiZMMomjHMpHQ8TxhClBMtBmr4AWHNStEjrDWZ9lTqUWcJPs6G27jFNq63sJWfOoADeQQfK8UjEvpMmqlKlBRF1ObWSdADqIDHj5vQ2eRRWxZMoETFqnKLAkqIdrEw87MJQVMPdCEtYWJNvEHrFRoVqWQVP2YNh6xa8Iq+3RMPB26P+jG74mJXsys2S+g7Bq4p33i94PiQLAxzejSXI3xacImLEsFSSC7NyvGlaa4slr3N9t6LIpM2/ZrIDgOx4Hr+UG7G18v6vMLshCvbIIBBAZnufKG0tSJ0vJMDpWB+RvvBD+Ec2xqoVSqMqomqUUMgIGZlStEqQQWDpckFmLi+kY3k+Io/r0WYst/sXyRtFSTHCJqScrsbOBqQ+vTWEtEgTqghHskln4RUKKUgrUtLsdAb5RuD7yzAxcNj0kz0twPyiNwjBPiNTcuwidSMZqeASPiYglr7sscMz+SYYYsjLNmgm6gluPtNG2D4SCouCUgPo/D9eEDerCDcDw5iVFLatv3i8LcZpWnnqIucqSLNwt01EV/G5Dzz/LEeSfuWeOrbX0ymUiWWr9b4rW1Fqj+VPrFulymmK6n5xUdsi0/+QH5xo+HO5WJ8yNQFmYR6Au1j0almRR1r6Pg1FTuXcK/1qix9ikKUUABzfmeMIfo8w5a6GQQlWRIXmUwZsyiU6vFkM1JfKxFmYjh+EfNTjLk9ds2ItUbUdIHKjoDbrHp8/wBonoI0qKkFgk6QurqnugDXUxu4cXpwUSKcuTsANdlKgdMxfxuPnCPHaghC24ehgmumDMo7lBj1H5fKEFXVZklJNxY+YL+XzhzYBLJn310YeTwJWKdaz0SPJ1fMRBTznKlHQPGk+ayVHg/iSXPxtDEwWKqh1EhO6/iNImk0qFTphS6kkgpUxB00uB0ZvPWMU8nz3w1ppN4gy5HKw4oX4lgQUrO5dmf8vWIsGXMkrzAFgd3xtFpXTHLdv0YFkyWfSE8uS2FVMHr9pZikgCXmUNAzgekV9WFArEye2XVSE26d78osFfUhCXPgISCSuerKLAm/ADiYKCo5J2Gpo0zpImSE5EFakkMWBAcd97qOuVtGLw12UwnIbLfMFAht8b09GmUlKUpA3ZmGY8b6xPgy8tQeBCT46H0ivBmbmkLlDQ5wnCMiipTE7uX5wbLm5S37w+RiUrAJ/XSEuKYjkmPuDE+DxbLsBdFloaqw6f8AkYSbaSROQJqWzIWEK/hP56RNRVQZV7sG+frAch5ialILuhSh/Ip/Q+cBk3Cjse7EUkRb9hSROJAzMhVvD9CKrhywJiCoOkKBVbMAAQ5I4RcNhiVT1Em+VTnyjDn+jZYnuii43iEybUzVzRlXmbKDdIJsN+75x0HYjD6iWpeaRMRLX7K5k3MoasTLsASDuFo32fppRrakLSlSu0K0FSQbEl2PEGLXNxqSlgZiXO4FzbpHs2W0opAQhTtsIlymAA3WhFisv+8eA+UM04v9kqZ2cwZfdKSCeDcucUrF9rJcyaEkFBOV3uAdB14+EQZccnHo0PFmlJ/wxLiGLIkzylYIS916pDkm7XGnSKztfXyZspM2SVFZOVSi4GTcAkh3dy/AiLNitDKqc5IJbMUkOH4PxESVuCBf2c9fYyzLDJUnfuUHIZo0fDceKSW/cT5ak27evY5JmMZi/wD9nNN/+gj+gf8AvHo0+DMrkh3srifZUZlzJikJSPZBdK8xJYAa2IeG+z6SiS5Cg+rjUucx5sXHjFMotn1T5CTLUy0iw4hz5GOmTELSgJSwDbtXN1G/MmJvH4yb+mVTtCqaouToRAdXU91j5/lE9XRqIus8f1whVPUv2VBx94WPiIsapiwWvW4cfrnFSr55zg8iFeHsn4keMWOqW4JFuPLiCIrdagE309NT8oBnjEuqCUhO9syvH2R6xpVK7qE8e8fSA6bvFz76is/wiw+XxjczStZMKlOkeoYUg3w3ols1nDiEsmYAIa4fNFiQW1iWQaLZT4Z2yFHQ5XA/XjFUxNa5aihQZvLlHSMIIzpbQgeRH5wHtps+maHA7wgoRUo/aBk2mcoTSLnKd7P+mEWOjoBLTaIMplqAa43RMqoIcG0BJsKKNp8wFMa0M37XmUn4EGBkzQXHOIRNyrSeBb0g8TqSZ6XRbaiq9g8U/It+EVjaKoeYhPFaQegcn5QzqlZqdShrLL+BZ/kIqWN4g65RfUn/AMfxjWm6jZP7ltpa31J6nd4fhB+xk15qibhiPAqb5GKjLrsqeL6frqYsuySsoUeLDygU7aOvphUmWmmTUJJGclaE6EhCQ7tqMxVLY/umGn0eqecWu6TeFW1dMlJTPZitISouALau+pICR/JDn6LpyQqYpTJCZdz7oAa79IyvKxcNf+2PxSvY5xLA0SZapi1hJNgWuSd3Oz2gnYmRKAUQk5j3gspIdLsGJFi+7WIh9KGHrmIlBalFWhyFgdAb3Dva2+Np8+eZypOdOQqYEAAgM6gTyDfjAY/wVS/k5J8naLTNmgCOO7VTZRrypI7hKXy8d5HjDvH8QnCSsJUp0TVIfctKQCMp5uQfCKjiUslY3ez84LI7gM8dVO/ouGy0lAl1UwqzKTLVkJ1YpU5+QeLbtVJp5tIoTikBCCpKjqkgWUP1fSObUqVIS3vZcviqzfGGBx2TSJKKgrmlk9nmALhiCCo6AEcDrA+HJdfYfm43y5L4X+xV/rVF/jK/7R/GMw8/tCp//rI/qT/6R6NLmvkz6fwCbGqUpIyH2QSN4cqt4OX8IbzsKQk9+YtUw3JzqfyBZIhB9FU0ilVqwS7DerOoJHxMOcUyJJSplr1UPd6q3ZRztbQm0TYYpJv7K5PoCm4iU+xMM1L/AHVKH9YB9Yj/AGslfs2VvGh8t8E0+BzqsOgES9xPdSeYOrchBH9lxZ+2CVcgSPMmDlmhHXI4oSfSKriVWz52BOihbz4GKnilWVISkO6nHW7Q82ywqopS00uC4Ch7Cm3fuk8IT4CgKGaxKe70HD9axzJkVWgKd0zdcohwNGCfARtJDQRUCBUzGiZybGUGIAg+VNSG13QDTIzWeGNJhxLNyaOM4dA2Tqc6EneAB5WHwaLJi0sLAUOHoYpWGL+rS2J5w2w3FTMXlOmnwb1gccqkemtFe2soAgy5iSzhi0V8zCS5vF0xlSJkoBvZKm+UUZc5r7ofkh7gRkCTZozWeBp6rRvOVcmA59RYwKR2y04TU50sTaakpPVr/GKXjgInpQdU6+f5RNTYqpIDOciiq3R/SFc+uVNmrmq9pR8v0IullUsaXuKUfysc0LrW+5OkXzAJqUgAl1bkjXx4RQ8OmgJAJZO/d8Ys+HYkgAdihJP3iQw5l/WPY5bDa0Wja6lEyjUVB1IKVga6Onx9qMfR2hClVcqb7JlZsv7qrK8iPjGMOxtJSpPenOPtFgNLSOOY6trZ9IIo8ElLmPS9qSEEqIUqWTewPfGZBs+UAltRAeTj9SSaYMZ8E0KavZYpmT5VTVDsgUKlrSPYOqsgFnCBlYaZkwyRtPJkrR2AK8gyFRtmDuFneVEEgvBeHbCpWgKmqJUgOQhITZySwWWADZcuXzJeNZ2z81eUSSEWJWpRlTUsCArKgDukODe+6ETxuX7M9Gaj0g0UtLNlKXNCUr7ynll2ckuoIsAxAv8ACENdSSwuSoKWEqSglWS4JJ0AuBwJhsNhJipMyUJqklKilYSGlqOVKtNRZQdoVS9lJuc0hOWcpKVBQWrLkvyuWSd2+AljT1YcMjjtDo0FMJgKqpIOUqbKSX0FgTuc+UCYpstKqlozKE1LFihWXRtQpLnU2EWrZLY00rqUQpTMCRcDeH1v1htW4AlShMCUqmA2Utcxkg6lKQ/laOwxwh0dnmyTVMoP9mdL/gr/AKpn4x6Oifsk/fMehvNf6UJ4v5OKfRzNyUROjlgeGUzCo+AI8VCLFs/gXbzSVj7MMVg+8pnSg8gDccm3xzz6PMRaRVoLkBso4GYCk/6E+Udf2VqhkXxMwnzSnL/laJfIm4YtFuGPKRY0Is2kRzURmVOeJVKtGXGRY7QhxrBkVEtUuYApKh8eI4GOS1v0eVVItSpKe1lHcPabpxjt0yNpcWY8uqEzx3s+eKiUoHvpUk8CCDAiJalFgCTwAePoutwGRPH2ktJ8Igo9lKeQO5LSPCGOaQn03ZwqVh00aoWP5TFz2bw0pTnXHQMUp0dipki4I8xFNr5xKDKlsFBLkcnaBm71E6o1tirFMQzLYaCCcJxUSgVqO8H5WhCiZzY7zENRUWZ4dGFKhLlbGC9oVMQwYv1uYRT5zG2keXO4wQlAVFDtiloBmU+bQ6wuq5RAMPTLvaAcSkukmOHRDQzAFstZQhQUlSkjMQCPuuHu28QDLB3afryhjg8oqqZSUozlUxDJZ8xzDutvfSLFt1sfLp8SnSJCz2YIISB7GYBXZu98oIY8G3gwNhJWxNhGHGYQFKQnmq/ztFqw+hkS1ALmyieKilQH8oWG8oritlJiRmAC+QsryOsGUqFpT/ypv9B/2+EMhKPydcZL2OmYJQTlrTkXTLSSwORZZ9HSFkM4G6LTM2LqJ9586WMr5Ey0d0PxsngPje8c2+jHEJkzEZSECayHUvK6QEsxKxoQ7C/ENrHeyqDyztqhVfJVZf0fIuVzppdTnKQjcHB1Jdg99wgqTsJRpUFdmVEEm61kX5Ox14RYCYwYTbO0iGmpUSkhKEhKQ9utyeJJO8xuVNG4jBjx40eMAxha4xrBgs2zR6Ncn6vHo9o5s+N6LEVyVlUskA7txDuAob4v+zX0nJQoCZLUHASrL3hbQjeCBbo3C/NhE9GoBYJtCZxUo0x8JOLtH0phuLJmpCpSwoEW/W6DZmIKAuI4FhmKLSoCVMUklQYpI1LBiHvujoe0OK1CGElRNruArSztqxjPfivtMvWde6LXOxyC6XFgRHGsWxWvlKOcOPvJS4+GkBUm3lShT2PJoOOB1pgvyIn0XSzbPEEypJVy0irbK7ay59Okkstu8OcGftYd4k2BeFSTug409jDF64Ikkb2jlmO7QdlN7gBzJZT6jh83hhtNtU6VasOep3COfTKkrWpatSYswQa2yfPNdImTPVxiZFSWYwKkxMBbSKtEgVrEiZjcIgliCJdMVCOsElzfGB6qyCTo0FJp8saYvL+wUbbvmI8dLb9BOywXMm1ywGQTKk294gGYvwSQkfxKgSlAm1lbPVfNUTADyCiB8G8o67sthUukopMqXdCEAuQxUT3lKI3Ekktu0ji+zspc0d0G6lKP8xJMIzfqUeP+4ykSLkDR4ZCU26DKfCMqb6wfgNB2tSke6jvK8NB4lvIwqGyjI+KLZs5gSKaUMqEiYsAzFADMo8CrUgOwhsDxjAgDE8fpqYPPnS5fJSgFeCdT4CKSC7D80ZBihYn9MNKi0hE2ef4ezR/Uu/8Aliu1X0o104kS0ypCTpqtQ6k28gICWSMfcOOOT9jr0yYEglRAG8ksIrePfSDRUgeZNKifdlgrPwt5mOcLrJ00vNnKUenyd2ir7YoBF1EnmXhK8i3SQ70KWy7T/pyMwtT04SnMwVMLnQ3ypsPMxTtttva2aEDt1oSrM6ZZ7MHTXLc+JivYDpb76fkYl2pTaV1V6Q3k7PenFQuhL9emffX/AFK/GPRFHoKxdIEmpYkczEbx2HFfo8p5zlKezUd8stf+E2MVLEfosqUOZRE0cGKF+RsfOGOLQlSQl2TRmrKcM7zZfwUD6R0uqnfbPuuPCOc7GSSa+nDXEwE/yuT8AY6XOp/tD1MIydDonljj4QNUSwA5SPIQekDQ7oHrUFtC0TWMorFXOKVOg5elojmY/ONszxJXgORCxhD0kBbXRHUqUtid26IUogtxGAAd0NTAaIUJvBKUOWEbCQ2kEyuSY85HKMyqUlt3EQyypAA8oHlBzo0ElB8I9yPURTZgG5zGswoKQJnsZkZ2+6VpzfB41np+cQYsn7BTcvnDAD6Fx6cJdKsI1Uns5YHFQypbiAL9EmKzg2CS6eWlIZwI5JhG1dXUlCJk1RlSUAJSGQgMAhPsgXyuL3uYeTJrp7oCjvb0e8SZrk0ivC+Ks6LiE0JSTyihq+kybT50SESgSq8xQKlHcGDgMOb6mFFTj8xKSkLLFwxJtbUPpCBMlOrOfM+ZgV+Ax1kG2Ibc1c+0ypmEfdSrKPJDQpSCT7JPP/eCZUgnQQypMPJhcp/ISgl0BU1Io7gPF4d4fhhe6mHJhBUjDkhnLDmQIa0qJY0D9Ek/FoS52MohRhSdwKjzJMVja6gUlPsAAO5YDpF/TPIbLLPiQPxMVzbTtFy7hKfM/GOQlTPNWig4BJdKtLKSfKINoKhSlhJZkktbiA8GbOe+OnrAmPj7QdfSNBdiJL8Ab6lHoYNHo5yPcUdaSuFe3uPClpFst5swZJY3pze0puQe/FoaU+6OO7eTgqsnELUshTOdzD2Uge6nTqDGhKXGJmpWx39FOHpM2bOOstISkc1u6v6UkfzGLpVF1vwjjmE4vMp155Ssp38COBG8R1HB8RM+QiaQAVC7aWJHpEOT9SqLDkKcx6rV3bx6iS6i941qkRMxhV8TlXJhS40h5Xy2hMqXeGxBZopMYIaJwi0aIDmGIAnph5QRMRwd33RomVygyVLjzZ43Q7fiD8omdXC3SJJQLRiYjnprHDwtnr72UdTAW0KiJISnVSgmGa6LKQW11gWkl9rUG9pTECzlZdm5gAw60o2BVuhlgWHmXJSklIZyrrrpvYMLwTUEs6ZSpiv3SlIHXMbx4z8p4HoDEkqekpKgO8A53Hl/vEqVuyh/AFR4UakqKpa5eUgXKVB2u3e4Nv3wWdlJg0y+Jb0g3ZyeZi1hJsQFFJOhBY6aggjyiyoozxA6D8XjP8jJOGRovwRhLGmUxGDrSb26J9TB8rDfvHzU3wEPavD0m5USeD+ggaVTpTpLfmR6mORnyR6UaZDTSJadAD/Ckn43hghBOiD42+TxlKlcAImQhR3nw/RjzYJsmSr90eBJ+MV7bCQezLqJ8gIsKiB7RA6n0hFtKt0MEk23A/MsI9F7PUc92dl3meHrAW0I+0HX0iybO4McqlqcBRsOjwk2mkf3gIH3gPMD8Y0YTTYucGoEeaPQ0/YP73wj0B6sfkZ6UvgvNTWZUFtd3WOcbT4RLCJk1u8DqN5JGvHWLDi+JPOlpSbpe3E5X9GjWow0VEtaTMTLQQCVq0GjW3mNSW0Yi7OZyVOWJZyL8I7HKlBKAlLZb5coYZXOQD+VoCT9H1PUploM1KJstkgsECYgEKKSjV2URmcnTWH+KYMuWnMGUn91zl5G0S5U60Pg97B8OTdRjWeo35xtRuAf1rGJ5sSX8Giah1iDE5bEiFExEO62eFDeb3dvCEswXhlHDaQWswL+fhGZMu8aCCKaVeOpnGgqTLcdDBSJUR06CbtrpBTkB482cJEyiNY1LcPKMOWJ8zu5XiJVaPddR52H4mChjlLpAyml2S16RlcPraEWGSgkTpqzdKysAXfugJJPusXPjpBdbWuklareQ8t8IDiyVS5kpAVnIAFtePRmGvGKJY1GNSYuMm3osVZNBDhyd9tfAcgYVVWJBDqTYgF7/r9CPJTNqkZZIcqSl1aBO8311DW4xa9mtjpaFAzx2syysxHc5AIPdtxI8ognljjW+yyGOU3oE2J2fnTJyahTy5Qcpeylncw1Cd7790dCMtCfaI/mPoY0XKHvK8z6O0eGQeyH6JPzZoycuV5ZWzSx4ljVImE5PugnoGHxaAq5CtUIDHifwEFZjuSR1IHwDx5QWbEgDkPUwMXR2UUxXJlzG7yghuA9VQRKTLPtTH6qt5aR5dBKfXN4v8BBklKUDuobmwH5w1zF8COTKT7qbch+TfGIMSk5tQLcT6fnDCcp8ug6P+UCVwAF1MOrH4QqUmNhFJiSelMtOgIGg0BLgAdHPwii7WoSaiWoABXaJSpnAPskFiSx3FuXN7viCM0thvCm8rfGKdi1N2yhMKsoC0K0zF+zSpQZ/jGn4luGvsn8t1Lf1/kc/V4xAv8AxHJ+8f14R6F+hk+B/wDVYfn+5zdGIzETjMCmXmJfXV36iLrs7Jz066irU8s+xLFnCSRmbq4HQnhFAWrvHrF4nTM1DTpBDKQkHqFFx5k/GNWTdUYSDJGOpUtWYZkpQlr95JeyknXkeIixYdtPJQ4zLyH2hYgk72N9Yp9Hg/brWxZSQkh9D7TgnduvG0vZ6bnyrfK9yCGHjYnfugG0tHUr2dBnyEBCTLXnQWvofLhC+qnMm2+z74yHQmWnVg3DpaIaqSpn3deUKdewa+xPOl3EAVAvDEZiW16Xgefh81RtLUf5THUmdsWzVwZRKbc8YTgk9/8AlKbpDSlwacNUMOZT+ME4v4OckMcGoEzClAUsrNyyO6OZUVCw4wxn4OJald1cwCzsgJ8isP4xrhNWunGVuuWXn81OOdntGxrpmdRWrMCbf3dZZLBgxUN7+cciny2tDbx8HvYpq56DZQmhtAAhv9VoCXLT92b/AEp9FQ0q64BwEC/vfViG1fuklybb4XTK+2qugpvzh7yTfRLwiCzkSlBphmIB3mWSPgYxSbO0yDnTUlzuMmYHDgsDpuiMVKlKYiYw3inCn4d0m1usWOgqUsO5N55qRCd25SS4hbuugl32YlS5FKUiXKCSsKLpzFglyoqL8tLk2tEmK4yZKEEAMqYhLur2VG+/hBEo5iptx4EfOAcXkzFpSJSSpWYe6SLPvZh1hSipOmNbcdotsiYkaJPk3zvEvbKOgA8z+EByVL3I8z6QUmWo6kjow/OM1+JlXt/2jQXkQ+TYoUfePy/XnGmRG/vHxUfWPLCR7Qdr3v5k6RHQ4nLnKUmUc5Q2Zj3Q5Ld7Q6HR4XPx8kI8mtBxzY5OkydzZktzLD8T8I2UhR94DoCo+Zt8InFKrflHR1H0iQyBvKj1ISPIRPY20CfUx7xJ/iUw8g0RVKUj2Q/QesM0ygNE34hPqYHrllmYPzjzejsXsr9c3cDMQC/Ul/k0c6qSopmIHtIWw3MQ6X52ADc46ZiCbo0Fj46/rwjnU21XVi9gFb/eXLv841/A3oi8/ST/AJAck3/DR/2Ex6CPqZ/xvh+ceja4GPyKBM9o9YtGzVTmp1yzfIsKB4Pw8R8YrC9TDXZ6uMtZTumDKfNwfMfGI2ORfNmJYM1XEpfyIf5w5nJZWuo0hFs+WnJ/hWP9MOZp7w6wnMvzGY3+ITLxmYgkp7yeG8NvH4RrIxQTj7quRsfExDSIuIX7QU2SZnl91W9tDz5GGxm1pMBpMsKqEAZsmUa2jyKfNyELcJ2gWuXkUb890NaCrcM8BLM12MWMyaUcL+Qg2Xhen4wOVvprHqquUka6EQKytnXBBwoW/RgafJ59YHnYkrjCqsxJXGOrM/k56Yz+oFRYAF+cO6DY9bOoBusU/DalZOYFrtZ+GuusWuRjs0BnJgvVfyc4DVWybB/UxTpON5qiZLBACdLO/H0iyTtopuQgHcY5jhM/++DgorB46Ej5QMsjcXTChDey/CoJFyB4D8Ikl1wcX/yjn+UL5qu5+rxAlRF9IGMm/c9KKQyr8VKU9wjyGsCzdoVJDljCXGMVTLTc34bz0ER4Zs3PrCFzQZUncNFKHjoObN1gpTUVcmCouTpAX1mpr5hQkKW5skd2Wkbird4m8dA2X2Y+qIU68y1tmYMkM7AeZufhBVBRJkSxLlhKEjckOTzKjqeZES59cxLcSoAHwDRneR5byrj7F2Lx+G/cLVlGp8y0bJmj3Unyb4loFlzR7o/pHrpEoKuAHU+giIpolUpXIdS/wH4wBXoO8nwDfGCSk/e8g34wFXJTzJ8Vfi0C+g4di+tlOEEXYcX4xQcVq0SaifnSftUISGb3VEneLaRf6g90WbT5qcMNN3nHMNs5LVAP3kjo4KvQiNPwHUyfzleP/cz+1qf/AA1f5Y9FfymPRuc2YnF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20" y="3728754"/>
            <a:ext cx="900000" cy="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68" y="3356992"/>
            <a:ext cx="756000" cy="11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owchart: Process 2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5040000"/>
            <a:ext cx="720000" cy="7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3" y="5334000"/>
            <a:ext cx="720000" cy="7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0" y="5719117"/>
            <a:ext cx="720000" cy="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0" y="-2"/>
            <a:ext cx="1763688" cy="476674"/>
            <a:chOff x="0" y="-2"/>
            <a:chExt cx="1763688" cy="476674"/>
          </a:xfrm>
        </p:grpSpPr>
        <p:sp>
          <p:nvSpPr>
            <p:cNvPr id="8" name="Flowchart: Process 7"/>
            <p:cNvSpPr/>
            <p:nvPr/>
          </p:nvSpPr>
          <p:spPr>
            <a:xfrm>
              <a:off x="0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68" y="-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β</a:t>
              </a:r>
              <a:r>
                <a:rPr lang="en-GB" sz="1200" b="1" dirty="0" smtClean="0"/>
                <a:t>-lactamase superfamily</a:t>
              </a:r>
              <a:endParaRPr lang="en-GB" sz="12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-1"/>
            <a:ext cx="1763688" cy="476673"/>
            <a:chOff x="1785512" y="-1"/>
            <a:chExt cx="1763688" cy="476673"/>
          </a:xfrm>
        </p:grpSpPr>
        <p:sp>
          <p:nvSpPr>
            <p:cNvPr id="16" name="Flowchart: Process 15"/>
            <p:cNvSpPr/>
            <p:nvPr/>
          </p:nvSpPr>
          <p:spPr>
            <a:xfrm>
              <a:off x="1785512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3280" y="-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bg1">
                      <a:lumMod val="65000"/>
                    </a:schemeClr>
                  </a:solidFill>
                </a:rPr>
                <a:t>β</a:t>
              </a:r>
              <a:r>
                <a:rPr lang="en-GB" sz="1200" dirty="0" smtClean="0">
                  <a:solidFill>
                    <a:schemeClr val="bg1">
                      <a:lumMod val="65000"/>
                    </a:schemeClr>
                  </a:solidFill>
                </a:rPr>
                <a:t>-lactam hydrolysis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7376" y="0"/>
            <a:ext cx="1763688" cy="476672"/>
            <a:chOff x="3527376" y="-7886"/>
            <a:chExt cx="1763688" cy="476672"/>
          </a:xfrm>
        </p:grpSpPr>
        <p:sp>
          <p:nvSpPr>
            <p:cNvPr id="17" name="Flowchart: Process 16"/>
            <p:cNvSpPr/>
            <p:nvPr/>
          </p:nvSpPr>
          <p:spPr>
            <a:xfrm>
              <a:off x="3527376" y="-7886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6968" y="15007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>
                      <a:lumMod val="65000"/>
                    </a:schemeClr>
                  </a:solidFill>
                </a:rPr>
                <a:t>Metallo-</a:t>
              </a:r>
              <a:r>
                <a:rPr lang="el-GR" sz="1100" dirty="0" smtClean="0">
                  <a:solidFill>
                    <a:schemeClr val="bg1">
                      <a:lumMod val="65000"/>
                    </a:schemeClr>
                  </a:solidFill>
                </a:rPr>
                <a:t>β</a:t>
              </a:r>
              <a:r>
                <a:rPr lang="en-GB" sz="1100" dirty="0" smtClean="0">
                  <a:solidFill>
                    <a:schemeClr val="bg1">
                      <a:lumMod val="65000"/>
                    </a:schemeClr>
                  </a:solidFill>
                </a:rPr>
                <a:t>-lactamase classification</a:t>
              </a:r>
              <a:endParaRPr lang="en-GB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4" y="3429000"/>
            <a:ext cx="5829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2336" y="5750011"/>
            <a:ext cx="2895600" cy="6477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962400" y="5711395"/>
            <a:ext cx="2133600" cy="686315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00"/>
            <a:ext cx="7200000" cy="26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" y="1495510"/>
            <a:ext cx="6958606" cy="53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FoAWgMBIgACEQEDEQH/xAAcAAEAAgIDAQAAAAAAAAAAAAAABwgDBgIEBQH/xABGEAABAwMBBAYEBw0JAAAAAAABAgMEAAURBgcSIVEUMUFhgZEIEzJxFlKSobHB0SI2YnR1gpOUlbKzwuMVFxgjM0JUVVb/xAAUAQEAAAAAAAAAAAAAAAAAAAAA/8QAFBEBAAAAAAAAAAAAAAAAAAAAAP/aAAwDAQACEQMRAD8A9Ta/tRf0/JNi08pAuASDIkkBXqM8QlIPAqxxJPADvPCBrldrjdXS7cp0mWsnO8+6pf0ml5nuXW7zbg8SXJT63VZPxiTXSoFKVvWz/Zjd9Yo6WViDa8kdKdRkuEde4nhvYPbkDxGKDRaVZ61bF9HQmkplRZE9wcS5IkKTnwRuivVd2X6Kdb3FWCOBzQtaT5hWaCplKsje9humZraja3ZVtdx9zhfrUeIVxPyhUN622fXzR7u9OaS9BUrDcxjJQTyPak9x8CaDUqyx5D0V0OxnnGXB1LbWUkeIrFSglfZvtduVrmsQNSyVzba4oI6Q6d52P+Fvdak8wePLqwbFJUFAKSQQeII7ao+Kk+1bYLlb7XDgpStQjMIaBJHHdSB9VBF9KUoNp2baY+FurYlucz0VOXpRScENJ6x4khPjVtozDMWO1HjNIaZaSENtoGEpSOAAHKoT9GmCNy+XBSRklphB7R7Slfy+VThQeVqLUNq03B6bepjcVnO6neBKlnklI4k+6tMa22aNW/6tT01tOf8AVVGO78xJ+aoi2131+767mx1LPRreejMo7BgDfPvKs+AHKtBoLsWq5wrvAanWyS3JiujKHWzkH7D3Vznwo1xhvQ5zKH4zyChxtYyFA1B3o23R8XC72lSiY6mkyUjsSsEJPmCPkip5oKe6904vSuqZtpKlLabUFMOK61tqGU+PYe8GteqXvSQYQjU1rfAG+5CKVeCzj6TUQ0ClKUClKUGePMlRklMeQ80FHJDbhTnyrL/atx/58r9Mr7a6dKDk4tbq1LcUVLUclSjkk0QlS1BKElSicAAZJNcmGXZD7bDDanHXVBCEIGSpROAAOdWW2YbLoelmWrldUIk3pSc5PFEbPYnmrmry7wwbD9EStNW2RdLs0pmfPCQlhXtMtDiM8iTxI7MDtyKlCvnVUQbVNrTFtbfs2mHw7POUPTEHKY/MJP8AuV39Q9/UEf7dL41eddOsxlhbNvaTF3gcgrBJX5FW7+bUeV9JKjlRJPM18oFKUoFKUoFKUoJB2F29E/aHDW4MpiNOSMEdoG6PIqB8KtFVRtnWsPgTe3bn0DppcjqYDfrvV4ypJzndPxfnqRv8Qav/ADA/aH9Ogz7edczYMlGmrU8qOFshya6g4UoK9lsHsGOJ55A6s5gk17ettQ/CrU0y99F6KZO5/k+s393dQlHtYGfZz1dteHQKUpQKUpQKVlksORZDsd4YcaWULHIg4NYqBSlKCRdi2lbRqu83CLe2FvNMxg4gIcUjCt4DsqXv7mtE/wDXv/rTn21Hfo2/fHdvxMfvirCUFWNsmm7XpbVMeBZmVtR1wkOqStwrO8VrBOT3JFaHUp+kX9/MT8mt/wARyosoFKUoFKVsEbR15lRmpDMbLbqAtBz1gjIoN222aBlWu8SNQ21hTltmKLj/AKsZ6O6fa3h8VR455kjhwzFVXgUAoEKAIIwQe2q27cLbAt94AgQY0UKXxDDKUZ4dwoIwpSlApSlApSlApStg0NHYlaijtSWW3mz1ocSFA+BoM2hdG3HWN3biw21oipUOkyiPuGU/WrkO33ZNWyhW+LBhR4cZhCWI7aWm04zhKRgDyFLbEjQYbMeFHZjsJSN1plAQke4DhXb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jpeg;base64,/9j/4AAQSkZJRgABAQAAAQABAAD/2wCEAAkGBhISERUUExQVFBUWGBcVGRgYFxUbFxkbGBUYGBcXGBUYGyYeFxkjHRYZHy8gIycpLCwsGB4xNTAqNSYrLCkBCQoKDgwOGg8PGiwdHyQsKSwsLCksLCkpLCwpLCkpLCksKSkpLCwsLCwsKSwsKSwsLCwsKSksKSwsLCksLCwpLP/AABEIARkAtAMBIgACEQEDEQH/xAAcAAEAAgIDAQAAAAAAAAAAAAAABgcEBQIDCAH/xABEEAABBAAEAwUEBwUGBgMBAAABAAIDEQQSITEFQVEGByJhcROBkaEUIzJCUrHwCHKCksEkYrLR4fEVM0NTk8Jjc6IX/8QAGAEBAQEBAQAAAAAAAAAAAAAAAAMBAgT/xAAgEQEBAAMBAAICAwAAAAAAAAAAAQIRITEDEkFREyJh/9oADAMBAAIRAxEAPwC8UREBERAREQEREBERAREQFGu0PeHg8Gale4kbhguveSAT5Arh3h8ZkgwobFpLPIyBhuqznxO66AHbqo/xHumwBaDI2eWQDxP9sWlxrWxYaB5DbyS2T0ktvGRB348Mc4DNM3zMLqH8tn4BTrBY2OaNskbmvY8BzXNNgg7EFUT2q7u8HBAZoTIwtrwucHtPl5fNd/cr209hP9ClJ9nM4mO9mS82jo14H81c3FZMpl46yxuPq9URFrkREQEREBERAREQEREBERAREQEREBERBVve5ipW4vBZGkiNk87QG5rkjDXMtpIBAIad+fuUTgm41iMLLPJNIx4e1kQDI2tdYtx1FkbAclYPehxoYcwa0XtnF6W0VESc33bAI/2VF8T7Ryumzslk9mD4fGW2L3DC6wN991PLdV+OyepBwv8A4k4PZiGyStcDmDsmg66iwehBryKiHFWy4ea2ktkiLXWORYQWO+IaVJ4+1o9kcrnBzdBe500DhsD5g6qIcQ4gZHPcR4n0PcLv+iY7jrP638vX/DcYJYY5BtIxjx/E0O/quzE4gRsc9101pcaBJoCzTRqTpsFHO7HigxHCsI/m2JsTv3ofqj8cl+9SLFYtkbS+RzWNG5cQB8SqIKU7T9/j5A5uAYWC69pIBnII0LW6ho33s7bK0+xHaUY7BxzffrLIOj2/a+Oh9CF5+7adncPDip5YJWiJzy9kWUg06i4D8IDrygjYAaKW90vGnQYpsZdUUwyuH3c9fVOHSz4f4vSsll8bZpeSIi1giIgIiICIiAiIgIiICIiAiISgob9oid4xMLfuOg09RK7P8ixVhh+KxhgDmZnbXptpQ91fMq0O9zismPxf0ZmV8EYaWFrBmMjhlNSEE5Rdkt8NNs3QK0/D+xmBhw5EoGLnLrBY6dgaAfssbTc40NuLa1021y5RslVsZDZNk3156rI4fw6fEPywsdI6r0Gw5uJ2a0cyaA5qSw9hQ6V5EgZC0g24guAcLAyir5izvXqFnnjGFwgLMLH7WXbOQCR6GtPQLi5/p3PjvtTrhPa1nB+GxYaLLLMMznyOv2Qe85nZBo6QDa9AauytDheKcU4vJWHa6SjTpn+GFnUA1Tf3Wgu8li9k+ENlmEvEoXytOrWe1DW/xR1b/QuaOoKvXg/GMI4NigLGZRTYwAygOTWUBXoksy9rbjceyKt453HFuAlf7WTEY1oEgrRhy6ujZHqSSLok2SG7WVWvAOOiMlrzlLLGtiwDq292vaRmHp10PrJabEdjcDJiPpL8NC6b8ZYCfIkHQuH4iL81ScSbTCkljc2+UX61qu1EQEREBERAREQEREBERAREQFFO0XFjK44eM0yvrn3yJAyD1F3zoD8VrI7Z9pBhYx4g1zyBfMDmQOtBx/hVc4jtSwMDQ/KdSDd2XA0B/e2Hl7lH5Mr5F/iwl7XHtBFiGF8whjdE4hoa5jnSva0tJaA0FrAa8WeuQ6LjwXtJBiZ2RMjEF2SW+HK6jpW9bCtlBsdiMXBG6L2v1ZJeBZsWdQG8hfPnusPs/wAYdh35gM5OZtfeBO505rn68U33V4lfbHhErhJmDWG2hrg0x59CarYaiv4j0BWq4LwtsDfaCnOFcrDnOdla1t7a/ePLlWq3I7SRMhLGkvdMPH7UZsmt1Z2veqWixmIe1hAJOocNeYIO/RZ3w5LtIp8e3L4iATpX9B1s3Vb0fNa+HiGVvtIyQdKJcRRG2UAEjkb03C12KBaM/wB5w2+FC+lZR53ryA6sTE5tX9kb3pu0bfBZI6uVegOwfaY43C5naSMPs37akAEO94PxBUkVS9z+Ly4iRt+GWJrhrzjd/USH+Uq2l6MbuPLnNUREXTgREQEREBERAREQEREBERBTXeqQeIeyJcM8MdEkZLDnggAg618z5qLjEwxhrHNccj3MsBhD62fq3W9DR5e5bvvyjkZj4ZG3TogR0tj3B1e5zfkoW3jT3CnN1tRynVsbx39opg+PM8kPdRoGm36bdVFHurQfJZ/GsS5xaCOpRmFc6INDd9b9T+S3HkZl2tfh8SYzpsf1qpVwfAnEgZrbHYF7Fx6eTeahxsKYdnsaHNbRAy7/AOfotyMUlxXCA12ocRmG9VW+YEcjfur0WFxB7bY2mn8V1sBQ0W3/AOONkYWsIMjRYPu1BG1HZQ7j/CpxNmidbXeMMvWxWZo666geajJ1b78bjh/EjgcVDLESGsFuF7iqLfe2wvRUUgcA4GwQCD1B1BXl/wCkH6PJI8Gyw79ADWi9I9nGEYTDg7iGIH3RtVvjS+X8NiiIqIiIiAiIgIiICIiAiIgIiIIN3h8MZiJIg4X7GOSU9ac+NlD1on+FV3xDgrI3tDWjUWb5WAfkrI4jiHvxkjDo0kBpPQta14/maT77UK7QOb9JDLvIAOXMAry5Zf2r0YTiN43gkclWCKvUb6Vfra4YvBgtyx+EButeXL10+a3+Jw+XXcX/AL6LjPgWvYWt0DgQeuoWTJ3cVd8W4GY7ynM3n1brzWsweJMbr+I6hTZ3BmPA1LXN0GvldHruo5xngxj189fL06hVxy3xxcbOxsMI9pZ7SPxZftWfF5XzpZGL4yZWaAtkZ4gRfLfblVqIte9jgW3fkpFwrEySvqKF02JeC1jGNJAv7TnVuK32AzanpthLGV9Jlx5iw8bQHyvax43cLcGkgD7t2SeQGtL1BFGGgAbAAD0Gyq/u07ojhZfpeNyOxGhjY022MkaucdnSa1pYGpBJoi0l3jNI5ZfaiIi6ciIiAiIgIiICIiAiIgLjJdGt6NXtfJclhcZxxhgfI0BzgPC0mgXHRovpaCruL9umPewxk2WA+YcfttI8iK9yisWND5nOJsl2vVR7tAyWOcublHtS54a3RrXF1ua2/u3t6hYxxU4dmLQNK+3GPFQ0Pipeb6PTMtJ5jcYDppp5nn+isU8TEYyi3yHTKP6n7oUPl4hOGkOID3beJv8AQklYmJx0rfAHgOd9rKCXel6UPRbMC5tzPihFKWGQSSSOzFrdWtJ3bfLks7H4qPL7NzmueW6tGw9fNQ6XAZAKcczt9gfRbFkbYg023PzddketmrW3FmOd8dPZ7hjjxDDQlocHzwiiAQWmRuYEHQirseq9T8G7M4TCZjh4I4c5t2RoF+XkPIaanRUD3fsEnG8IY2mQAvLnakD6l/ir7tGtepC9Iq08Ry9ERFrkREQEREBERAREQEREBERAVad4HbRge+GKU5o/A6oyWsebsGQkAOIoabeLntO+OcbjwsLpZNmjQDdx6DzXnbG9pgRLTGtMj3kj99xcbduTqbPP4LnJ1i6psKcXHK9xH1RaPD5h1nXl4QsKPsaTIyN0gBdR60CCdT10WV2TxDgJQ4+F4I5a5CK/xH4LJEp9peuwUcsrLxXGS+sXHdi3RCy8vI2IrT5Lui4EI2PFZpDz109Fs3Pe5mlk6Gz8Nl3xy5C9zuYNemlLmZV3cY1nAuxAFyS79DlPmup+HhdO2M+JjXOJ6Cg0D12pd2Ix80vgjvXc/wBVrIsOMOXEuaTqCS4D8X4iLNt2Hmuu/lnJ4lvYziDMPxSOSMZIr+jPIrK4PG9DYNkDNfIq+l5Nj4gyONrGyAnVxIe3Uu31uuZXpPsJ2hGNwEMwNuy5H9RIzwvv1Iv0IVcP0l8mr1v0RF2mIiICIiAiIgIiICIiAiIgqbvtxzg6FmbwBjnFgOubMKJbXTTfmqhw0Jeedkqa99mMjdjy5m7GCIlpPiLS4uDq0OUurroegUKZm9nJRHga1zrJvxHWtNVy6jNgkLXhzR4NrGxLA3OB6B7PiFtmPDnOII3/AF+axeJTtGGw8Tdo/bOcfxGaQ04eWRkbf4FrsBjaLRvqFLOdVxqW8PnBGUnUcv17x71jY4j7171SxcKS1yyZXAm61Go9x3U5FK+YOYhpawb8z02/XqtHxvBEkl9mgHbHnXPr4tvIqSRNaLL/AIDT3LW9psfEW002S0DTb72+np713PXFnEJxGE5tFD1XqHutwsLOFYUxNy+0jbI/Um5CAJHEnmXNPpS8yTZOvwtekO5mXNwfD+RmHpWIkofBXiFTdERawREQEREBERAREQEREBERBUXep3dzyOmxcRY6MMMrmU4SAtaA/JlHjBaM2pBFEDdQjD4GGKJmIaWuYHeykcAKY81Lh5Lv7JzObZ5x1zXpRa/B9n8LEx7I4ImMkJc9rWNDXk7lzQKKzTZdPPPbbh0UU8bsOT9HxEEc8TT/ANNr3Pd7O71AOaugIHKzGorDvQhWV3xwMOOa1uhZDGMoFDLb6odBRCgXsgATzUr6pi3vDNaPw/P+i6+IYhrdtzvXPyKxeEz8gu3GMBedAADVb+h+C4ilYMuKe/ZdEvBMwzOOvS/MDn67LaM0WHjcW6qAP6Iv5LqObP2j7ogdh/mr97g8Tm4a9n/bxEjfc5rH/m8qhJmmiOdDkro/Z1f/AGbFN6TNPxiA/wDVViNW6iIumCIiAiIgIiICIiAiIgIiICIiCne9rDXxGNwG+HYD/wCWVVpxF2Vzv1srZ73HVPEAPE+I0egY8k/4wqhxzfrCPVRvquN4YaQgWPVbmQ5jdbgHnz0PktZhKyk+5bGBrqFCxR677j5LK7ZmGjaQSRy5hdE8IaCCL56pFxP2Y1v9eXNZ+D7Q4aUODwAaPpss63iC44Br3a0Cb0Omuummyt/9nJ31GM/+2M+4sNfkqj7UsYZj7N2YUNf4nbeVUrf/AGc4v7Pi3dZWN/ljs/4lbFDL1b6Ii6ciIiAiIgjnavt3heHljZi7NICWgDkCATfqQtce9bBXQdZutHMIJ6Agld3eV2EbxTCezBDZo7fC87B1atcd8jgAD0oHWqXm3G4KWF5jmaWSM8L2u3BGnv63sQQRoUHo+TvHi+4GHrcpa4e4s69aXXL3hOG0cVbazsu9dCOWx+C822sqLikrDbJHtNVbXuBrpYKM0v494U+rmxRuaBdNOaq38QfR+C5DvExGUn6Ib8y4e8+E+qoSHjk7HZg8k676g2CNjpzv1C7x2txQGktc9Gs/Ov1p0Wml7Qd5xDR7XDlr68QbICL51bQa9V2//wBXworNHKL6ZHfk7zVGcU7X4qR2HzSu+pactGtSSbd1OtWb2WxwvejI3/mQYeUc80TL9czMpvdBckfevgi4gtmaKvMWAj0prifl19+fge8TASyNibKQ99gB0crRoCftluUaA7lUzF3txNNuwMVdGSSsI9+cj5LPHfVgwNMHOD5YnT4lqHU173JGtbBJoTlmY33+zN+mipaQ+NxOvNb/AIl28jx9Mjw7mZbeXve12XQihTRd3X+y0E48Rrzv4qWXquLlhNKHmVtsE4hpoXqtSPsg+ZW14WLcdOXyXFUjukwocw7an4aLTS8CD7B0PUKTwQeE69V8wL2A+MeWqyXTbFb4/CezIFnUX8yP6K+/2eogMBP1+kEEdKhir8yqX7SZfpFAj7G4H9923n/W1YXcTx/2OKfhXWGztDm3ykZdD1c0u/lAVpULOr5REXTkREQEREBeeu/XAGPiQk5TRMd5W243D4NZ8QvQqgne/wBjX4/BAwjNPA72jGireCKkYPMinDqWAc0HnElLWN9I1IIII0rp6hPpKDKBX1mpCx24kLtgnFhB28TNPHp/mtcHUs7imIa54NgaAfBa6Vw5FAe9SXsL3fYnikpbFTImECSV32W3rQG73VyHvIUZijLiGgFziQAALJJNAADUknkvT3c32TmwGALcQ0MllkMpbdloLGNa11aB3hJrlaCGdsuyWH4eIoIG0BG23Gs8j3yOtzjzNM9ABQUCxzak0/X6tWb3tvLsfAzYZGvJ8g6QD3eJ3wVbYptlzhsTY9K6+dfNRvq2Pj7gY81jpZW3wcIYddeXvWq4L1WzilzSPb+EMHvIJJ+Y+C5ruNhBLR9f10WNicITdbbrni4yG2s7s3KJb8t/y/os/wBagmNwUjpMwGzS1zjQAo2NT6/IpgAGPBDznaQ8ezJsEah2fSiDrfJbjtbwHLM52amaHUnLf7o1J15dVpJDTMgOQGrABL3eZB2H90hUl3EbNV6B7re2kmPhkEtGSEtBcPvNcDlcQABdsdqAAegU3VLfs9RXJjX66CFgs72ZSSa9ArpVInRERaCIiAiIgoDv47HxYeePFxNI+kueJR932gDSHDoXAuJHMtJ6qrHMHRemu+hrf+D4guDSQYsti6JmYLb0dROvmeq80IOv2S+sgXNd2Hbd+iDVkJS7nRari5uiC7O4DsMwtPEJW27M5kAI0FaPkHndsB5ZXdVdq1nZnANhweHia3IGRRty1VHILsdbu/O1s0EF7wOxEuKE0kNOkkiiha0kNyhsrnOdmOmzjytVJ2t4A7hjcPDMbkkY9zsvia0B7WsF0CdA4mvxVrVn0qqI/aIYfpWFI/7T/wDGOa5sjZbEV4AWG6ew6ZiLIIHWqrT10XTwGd0mKkcLIouq9azDKPUDYBRGa/8Ab/P/ACXbwbhzsRiIoIyc0r2Rg+b3Bt+gu/cufq7+6528KJjOYCiDRsEGt6IOv+i0WDidh5LAq/Nv5E+au3iPZTDzNY0gx5BTfZkMoXdZQMp16jmepUH71+xDGcMkfAHXE5sr/ETbNQ8VsAMwdtsxc/x13/JEA7c8TBaOTneHmHCi0nfbb56KN4Tgz3Mc55bEwC6Ohd6k7e/U9Oa0uGlIeCDRBGv+u49630okLgTUlagPzEDfWhYHqAbXUmuOLftdrX/Z7w9YbFO/FM0D0bGCP8RVsqte4m/oWILj4ziXZtKqoYaFcgrKVImIiICIiAiIgiPexhs/CMWOjGv/APHIx5+TSvMTo16n7xuK/R+GYp+hJjMYDhYJkqMWDv8AauvJeWslLBwDFl4SHwuPT/VY49Vu+BkDD4o19xoB03L28+pF6evQo1HJFz4e9gmiMgzMD2F46tzjMPeLRzTS6nx0L6arWPaQX1cIZMzQRzAPxFrmgKhv2h3A4vDN5iFx5X4pDXP+6euyvleau9jint+KTfhjIhBJb/0xTq51mLt71WUV9I3X9Wpr3Lhh4zh84vSXJ5OELyD8A730ohiv1sVu+7jG5OK4I/8Azsb/AD+D/wBkHrVajtfA5+AxbGi3Ow8zQOpMTgAtuurFyBsb3HYNcT6AElaPG8DCaIGhPu9OvuUkJePF9jTcDIPMlzqd52Bz3C4x8H9m1mrmlzQ40W3sD9kAE7+fku1rYo2W5pL7oEgk61RqSjv0U7XUi4e43BFvD3ynaaZ7m9MrAI7rlbmO+SsVQDuWxObAyMvN7PESNv8AeayQ7abyHZT9dxyIiLQREQEREFZd/eODcBHFzklB/hjaSf8A9OYqJc4dFb/etgZcc4yR6xQAsbofEQfrHt8rpv8ABfRVPJGWOLdiALrzB5rmupGO2Np9fVSns7g3M4fjpRRYBGwg9XP0I01IAJ36HVR+Bhc4NPM0PInQG/VWH2YwLX8ExoDwXuDZMg1LQwgk11IoHkNEFVEE/NcnxeGuoWfBgLXY3B+H5f6fryTZp6b7DcRE/DsJLd5oI7/ea0NeP5gVvVT/AHO9sY8PA/B4h2XI4viNEgtf4nN0Boh1u/j8lO+Kd4OChaMsgmkd9mOMgvJ87oMHm4j3rrbNN1xXiLIInyvOVrRd0T6aNBJ9wXkXi/FnSyPcXfac5+mUC3HMTfPU8/RTbvK7c4rGv9kXNjia7SFpJ1AFOe4tGbyBFDlZVeyRFurhXu/VLnZoxk4OoG++rd+dUdlsuxDgOIYV1XklZJQ5+zPtKvkDlq/Nad0PPkp53dwM9i92QZw8tz1rRa00DyGvLqthVn8R7bYmXRpEQ6M397jr8KWkx/HZWsc58spAGv1j/Tr5rpXRj8L7SNzLouFA1dHcGueo2WsRbM8PcfaFrXHYZNBXUt1FVqSD6rF4nGCCQ4O52bse8aBYk3EJ2uIe8U0loDfC00auwL1orE4lxWSQDwBtDQgvzfEm1LSiWd3vEZB7VocRRa4FriDrYN1+6Fa3DO3ZjYGvY+Qj7xeC73+AKoO7mF5bJIbynKxuo1IsnQeo36q2MP2EmewOD2CxdOD2keoLbBVIm2cPbcSnL4YL0zOD3/4ctLbR8GnA0xclnX7MZb7g4E/NR/Dd30l+ORgH90EkjnuBXzUywWDbExrGCmtFD/daO2NpAAJs0LNVZ5muSLkiDA45xqPCQPnlJEbAC6gSdXBo0HmQoTP24GPhccPKyOIfb1+tI0sZR4gDdab668lK+Pdk4MWx7JC8CQAPyvILmhwdl8VgC2g2ACK0I1UZw3czhIgRFNiGNOtXE6tti6InkFlbGpx3aNscZZGZT4SA1oYwaigXaPc4dLIGp62qv4vxTxP+ojF5RrmJAaBWtjfe+dq18X3ZzCdkbJZ3QOvNIPo4yb0C06v+yAcrRee70IOk7S9ycoDXRTvmJcGkGJltH4ifaC68h8FmnW1d8M4hEZYvq6cHAjxeF1EU3axdfNSvsBUDcYH/AH4PZjT+9vXXRYPGu6jiHDyMTljxEULmyuMTjYaxwcS5jgHAUNS3NQ1XfD2pwcwke9ssWVjGtZG1hzGqHiJAAGXU1z2QaP2QsLsHMH1+a1MnFdfC3nz1/JbHh/BOI4l+WHDyE1erQwVoLuQgV/ms0bjtflOtgHr+uWi65OIMb9uSQ701rg0XyotbY+I9VueEd0uPxEskb5YoXsy52ve50mosODGghzfERmzUpfgP2eYNDPipX+UbGRj4uzn8k+p9lPYjHigAAPzN6kk8z57rpi4ZO8W2N5HIkaf6r0nw/um4ZCbbh8x6uc4n8wpFhuB4eP7EMTfRjb+NWtkLk8nM4FiToIXE9A13w23U67NcLfhcOI5WljyXPcDuL2H8oC9CNYBsAPRcJ8Mx4p7WuHRwBHwK1zapMSrC4nxBzWlsf/MI30pgOmck6eg5nyBVzcX4dhY4ZJJIIi2NrpD4Gj7DSeQVE8Yxcbg+SJ0YBc5xAzN1J+wAeTRQB6UsyunWM2i+KiymsxLgd6H9F0vnuwaND0+I96yZsRuQ5tb2Br8T69FiBok8EYLnE1pvfUnp1KmrdJj3bYoMjc4tDgJbyuuicjLutdwr/wCDY6SWIPki9kTsLux1rcehVb92HdvLCxj56AzGTKW3nJAA0OzQANxZ6c1ays89fUXxfUBERB8pKX1EHykpfUQcJoWuaWuALXAgg7EEUQVFmd1nCxf9maSSSSS4b8vCRoOSliINZgezWEhdmigijOUstjGt8JqxoOdC+tBcMT2UwkgjDogRE4vY23BocXBxJYDThbQaIIW2RBxEQu6Fnc1r8VyRECkpEQfKSl9RBi8T4e2eGSF/2ZGOjO+zmkHYjqqkxPcO92gmbl9cvyEVK5UQ2qHC/s/x6e0mOnSz+WVTHs/3Z4LCEFrM7hW4AFjY5Rv/ABEqWog+UlL6iAiIgIiI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7" y="867913"/>
            <a:ext cx="1909518" cy="14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WFRUWGB0YGBgXGRgYGxgYGBccGhgaHB8YHCYfGholHBwXHy8gIycpLCwsGh4xNTAqNSYrLCkBCQoKDgwOGg8PGiwkHyQsLSwsLCwsKSwsLCwsLCwsLCwsLCwsLCwsLCwsLCwsLCwsLCwsLCwsKSwsLCwsKSwsKf/AABEIAPIA0AMBIgACEQEDEQH/xAAcAAACAgMBAQAAAAAAAAAAAAAEBQMGAAIHAQj/xABCEAABAgMGBAMGBQIEBQUBAAABAhEAAyEEBRIxQVEGImFxE4GRMqGxwdHwByNCUuEUYnKCsvEVM1OSojRDc6PCFv/EABoBAAMBAQEBAAAAAAAAAAAAAAIDBAEABQb/xAAtEQACAgICAgAFAwMFAAAAAAAAAQIRAyESMQRBIjJRYZETcfAFQrEUgdHh8f/aAAwDAQACEQMRAD8A5XabxmIXhd9XLGh8okl8zGh12faBbTOEyY6TQJbzguUcKX90I9Dv7vsT2VOfceog6xJBCfP4wDY1MC5GInLtlByFGWAzilHpTUEbwu9sNqkrHFgtARU+mfwiW3X2lIrU7RX7Veqk0AwnfXybKFcycXcl+sZ+jbtmPK0qQ4mXq9fsRr/xEVYEqOraQoVOwh1nl6/AQstNtUvlSCBtqe/0hyghTkx1auJhLGGUylfuzA+p90V4lUxZKi5JqTD25uCJloHLMkhX7CtONnFcL+bO/SOiXP8AhrIl+F4gClJQ6yoMCoqVmAdsLAvmO8ZLJDGgo45TZz+4eCZlpDpcB/aUOXLqQS+4fIxYJX4U2p/+YkAa4VD3R1JM1KAyM/T3CPJM5b5qPaI35Mmyr9CNHIbb+HFrSaBC+qVV78zQvvC65hSJc9BRNAdClD2gGeoocw7biPoCXZpimoT0UPrAF9cOpmIKFoBxBwCzg6lJ0V01DwxZZPsD9OK6PnOQpSFuOVaT99xB99WYTEi0SxnSYNjv99IYcS3KqTPMtRZaQFIUf1oJLP6N39y+6rckTCk+yvlUk+g+kU3/AHIRVaZvct7Ap8GaykFsJVXCdAem20E33eExCwlcpCgxwKVUEH2mGhycdoXSruKLSZYrq+wzB9Isi7OiaPBXs4IzSRkX36bQMqi+XoKNtcX2Xb8JkoNjSABiBVjVhZ1YzR9SEtHQJC5aciMnJPuaOXcFX3KkWdNlBBUJiyoqOEKJVk4fmblq2UWqVJmzytKk4E7aNlVw57M3uh6ZM0xnauIPFJTIClkFioCj6gVqw1yrrECbIt6DxF/t9hAqGxKIoGfd42HD8mSgKQoJUA4Y4id0l80HUR7ZZgJAJAc1Bq4Hx1eOs2if/hyZf500hX9qHUHflCX9XbIEvpA922BVrmlakhMtAohyUurIGvMWcl6VFIIWP6hZSgkJRUlT8y8shklIKgB1jeyXzLs4CZYM5a1McLUYEkv7LBshGHB0+WAmiU8ob/KMwI8KsKaDWgG0YZiVhxUFwQfnAabKcIdSlAUGQIY7jo0cafN1ilgHuYLUgqZILUP8QIjLrUe8wyscpIGI0bXtCn9R32J7HLUFOxLip2MZbp+LMvuGHxiGdeJU6UuAc+vdoWWm2BBYcx90ZCL9nTkn0NCSzOG6UhfabzSkclVeoHrnAK1KX7R7ARp/T0hqihdnk2YtZdRJ2hrctsSkstsASXZCSXzBxGr+flCtyCzxaOA7pM+0I2SpK3bVJcfCMyNKOzYJt6Or8OWKXZrOT4aMZ5ch7QFQptE5Gqq0zjEFSv1BIOZUQH8hUdmhgLkx4S5EpIwIS55in2lHUsXrqX82FnuRY9mWKahQfuzgiPMmuT2ejH4FYPct0S35itXYMB5nP0i3SrDLAGCWg9z/ABCKxSsC+f31i0S5CFAFtIZiV6QnM2ttkVB7UtI7H+IEtmAhnYZg5sRBq7ElTgEgDNjr0hZbboSAcKlA93fuNYbJSQuKi/ZzP8WroEyWmbhAXKJZScilTOPIh96xx2dZ1TKpScYowclXUNmwjuF+zVoxSpiXQqnQbfKOY39dvOVIYgOyU0LUr1LvlB48no7JjaJLLhUfENFFAB8qn4+6PLHPqT/c/kYR2W10KScwR6w6kSu2Wm4y+cNpVRNkcrTQ1uyxLtE0pQkYsTAkOASosWAGI4dznHXJUkWWSEGYDhAxzF+0o6sAMzp8I45cdvMklTglBBw5vhaldS//AIxe/FxTAtwQzpQCNsySftzHQVBzfIf2eTNnqUrDglmqXz+pLVeN7Rdk5IUE4AG9ocrnbUsK7Qjst7zJs9YlrZKEpxEgElSj7KasEsD6EawfabwnrWUpnJQE+0xQThajgpGA6k4iNiM4JSTAaaDTw8QklcxkpFWJHVy2nyjW7plkUpJTNSpQDJejOHZOKtaZZsIR2qVZ5TG0z1TirmCMRV2IT9vB1gvKSSALNNKVAjGZRZLNhZwSTV309Y2zKHM6zpUCAc82O0K02lUhbcykKNc1Mdw+Q6ZQwlYFVBcjM6nvq/eBLxWqVUJMxJFRqO28czT58RMA5i7a9S2kaKtb9h7ogXNxHpDe6+GVTWVMdCNv1K+gjkjW7Ek63KNE0HTWIkJHV4v03hySU4fDA2Iz9YBsfB6E1WTM6Mw9NYKgbKqJExQdKFKG4SSPhGvhzBmhQ/ymOkywAGZo9XL2jjLOYF9dtaR1v8H7GkpUqgJZI1qo/CvlAM2zpUKgB/jFj4JQEKOIEOkscqgO/XKJ8+40UYezol3yjMUopVhlpBSkNokBvVyYmtaCVBC0nlAYpzHnpCDgm9SqWpE0Eh/aAcGrn2ajCpx0ATFltFoBrrnErScS7fLrVG0mzITo5O9YPk2jTKFVjnFRc1hfffEE+Rzy5SZqXYpxEK2DDCXJLDzgoumqF5Mbd36LPLmsh96+tYXWue8VNHFkxMwoEpQKDhmSnDjZaC7MwyfXQgw4NuChiGTP65RrlegseGnYn4mtISlyxrHPuIOHiqakS+RZXXMprmW6Zw74lvfHaZUhxzKBbev36RJxsiUELK3Ix/pOE0IqKGvSNigMst0VC8vw0xS1rkTQqaC5RQJbNgQ5SrqaGFEvhueiXXDMPK6ULJmy1VZCpZZdXaiVAlIY76SLzmSl+LKUpJL+0xSupLYdmYeUe262LmqmrmjDjDYSTSmFt6ARQm0qJmkwqyWFSVYJjgoUPFBd0hQd2zcAE9WaGl1cVpsypUjwfFmpNT4nhgOXSHCVEgPsKMK6MLtl2m1oSrxcCVLShCsaipIdKVMxGBLCZRJqT1ifjqxSrNJlSfE8VSnIUvDykKQnCkAPXxFF3LYetC3ViYxSdWaWbiISJagVgTJiypaypsSlP7KdDXcw44XvZU1C0rspmyQQ5SkOkmuIPQrd1MKxTru4imSAQjCjElKSkoSoqC1JxstKcaSlK88W+dG6R+Hlv8W7hhUUkKUhAwpATgpiH/UBepJNQcoGHpLoZNUt9ldVxpYrOoyk2aaVVcFCZQrkWVzAEf2xLdvHi1zUS5dmloQS2EKLl/1O2YAOlekXO87hkWv/ANQgLwhgoYkEbspKnAy1hVZrhl2dT2eVLIJzUAFEdFNntl84KSfpgpr6B83Co5Ch+z07xvKywmuz5tCy9lLSAuUlSxlgKmLnKpc0rR4W2O/JomYZsvADTq+4qxEccUm5eCxK5pjKXvoOz/GHQsjaQwJiKYY2zKF89SUJUpVAkEnsI0kzULDoUFA6guIlvOymbKUkB8QapYRBdFzqlSkpOFx7Rc1JzOW8ErZ3E2WkRqqCzYevujcXdu/ygqZ3EBEt2YPX77QRYJizMOF2AI9Q1fX3GGFhsoALav7qQwua7kIlqWA8xaiD5UAHx84n8hcY2VYI2x5wlK8KzKOVVf8Akaw18Rw8Rf0uGzFI1EQWG0Y0ddYg9HoQqxrds0A1ge97KFU0gZdpSgOTqwj1UqYXUTQVCRmrzNPvOD5JqgqSnyJ7lumXKUpak4iQ7nQNkPSKNefEE8iZNJEqUVtLCVJxFJJALEVNMRyZ20rfpV4pmS1MWYMQQyg++/cRxvjS2JEqRKQfzFqJNckpBc9OYpPkdoZFXonnpOTIeGrULTeQmqJKUZqUwcJ1Leam2gbjS/DaJmAFgCaOM1KDu23zMDzJ39LY8aHx2kGXLNR+WD+dNB/uLIS+gWRFes6wc6D+RDkqI27Y3koaUAr9TPsQHIB6Axp4bpWc2Bzrl3jZCQZNG9v/APPWCZMn8tdKFKv5gTS3cOTJcuzpyx5gP+qisRH3k8RcZpTPkjFWYlQVLI/e7BNP3Fkt2gi47Coy0kqCcQDEJchkgVr0htPsSUMoBlIc4yBRwxXiVkWcO9MR3ij0T+7OcXbI8S1y5a0nCkYVAUNScWWWXujr914ZEuWlMgolJThYDDhergEuUnU5klyDVuWWSYJNvkTCVYJq/aXmRNJSolv7lJJdixyjrNplT0JGHAoZEVdsqAn5iBjpBTdsgXOmo9leNCjQkCmwpQjr9gZUmasFfizBhSSUAI5sIfUZliNIiFrnJSUzZCm3l4VDMnIMW8n6RLc14hRKX9qiswRTUGofrBAFes17TsalDxAkLwkFyUk5Oz8pBSaEtFgk2jx0KStIfIl3rnT4xU7pt6kzSlCgrGo4wpWEoRLSlArkSWpuAYuEpsCsq9My3vgbCorijG6ZG9OmsEqsOFuYKdwKKTVBZTBQDgH9Qp1jHAhsYHKuz1MpIzAMQTgnShG3ePZsyIZyi7jMfCKVGjLs9SsJBdiGd9x9YkkznXhI9exgBE8FXRVG2UKt8Y8lzmmoGfMU+qCzny98b6MG0sh/veHfDdmBQf7Vn5H5xXZM6qh5+R/mHXDdtbxE9Qr1DH4CI/LVxX7lPjupMtM+YMLdIRWWb4cwg+yrLvBi5rwgvy+ESkkrIYVjzqLOVFsl2VBD5kjXbWKparzm2ZREtToGctWQG6Ccu2UKOHPxUlLGFYWipCFKFFgbHfoYWcd8bygjDLZcxTtqE9T22hixyWqCjnik29oy38Sy0qxFC8U3lRLxagsTynLXEc+sUmdalT7UrEXWtfhMHH6sKUj9qCak557wBdNtKbQmaoklJ8Qk1JwDEM+wHnA91LImyz+1QVm1U8w94EURgokOTK5DPiC3CbaVkFpcv8uUMmlS+VDeQxd1GAJU8CNE2CYopQgFRbIepfpBkvh+dROBTlqiod9WJZoJ0L2vQxslol+H7aQcXskjLUxaLquhc+WoS04ixTsCCKVO9a9YdcK3cJElKMLHcipfbUxZU3kQGTTrl747gC8j9G1jsCZCUocA4EqVlQ4ADXUUfzjS3tPkrlYMQWMJFQCDQ1FQG1iATTMqVO+egA0rBtntiBQK7CvZy3wjbBoSK/D9czw1TlJV4akgpFQZSk4ZqRQVIY5PyisWyQlSZYSvmUkMVfuamLuc4IloKpTgkE7e/OB5iFgM4U29D/MckktGL6AVtLEaDLttAqZYfEEjExqwds/SDLe5DBIyqHD9qiogTxDTLYkbNHGnPbruzFaJalgFJxAgintqCfP2fTOLmi1gJKUsGJAAalYXWbh0IKlGYpZcFLmgwkqAI1qSYImyErdqK3+u8B0F2QfiBaET12Oag4FJkmif0qK2OXVJpt3iKyzvEl49jhWB+lTOP8qgCUnooZpMV5SXOMk4lVGwGg+J842sd6qkLxAYkkYZkslkzEO7HYg1SrNJruDVCTTNcNUO5syBZk6hbMQVaEpwpWhWOVMBKFUehZSVAZLSaKG+VCIWmax70+kUCiG0TWIIyUxHcEP7ontMw+ISDkqUf/sY+74wGlYKgP2L9xSTGs2fTEf1EH/KFBvjHejRvOmFJBHUHqM4YXVOPiAjI0PbT3wlN4S2Lktnkp+/sxrdN+y/ESkKJOhwlKW0qQNonzLlFobidSRY7fek7m8NLgamKRfN3zZy0qtCnTn4aXbpiL17COlG1oErQanvFMWRNWVHJ+X/AAjXzLmIcMfiKs2oiK0ycK5ISAGKmAo1AKDpGt63SJ0ohI5kVT8x5gGDVoC5iVhikJcEVBcUL9oMsdnKiEjXMksABUknQAOSdKx6NaIfZzlAwu2oby1+ESWOQMaXyxAFtiQD7osF/WaUbQtSEshTFNGdgElTUYqIxEZuqFqkpAUpiMMRuVaGKLGvDtzGapSkrKE42SBmrI60Zinepjod3XIiSk4VkqUKuXbdmADwh4c4ZmIky1hJIUkKDMAMQFSM3ZodplKAAJAxdamF2k7YW2qQamWkKBxEmgq2Wsb1Y1qST7OT5APo2QEQCzLSapLD7+RgXh28F2i0TpXh4fDIclQoCSA+z4VHtDLAoYy7KT7R5RoxCQPWuzawdITTlS+uofZ6PB1tnSZEseJMQgCpKiB0ds8zA1039Z58wplTkTSASya5b7aR1GWNLOQk+xg9a9Yxc6pjaZM3ELrXagOkGwCK2W0B61hHOvkCpoGfV/Rs4ltVtxJUQ7b5GK0ZGIlSioAZHEc/OkLYaQ6l3ugjMP5wuVagmYk4uUqZyDR6Gu0KsABP6jqTr6xJKnbv2jAqI7TKJOX+wy90L5ko9x74Pnp35u9D9D5QIZCTkPjFSRrZNdN4eCVJWFKkrbGkVIIomagf9RIo36kuk6NteqwmgIU5SUqSaKBIZQO33pAapLZEjzf4wBaiJqpclSqAqWKts6XLjCTXDu+5hsXWhcl7Cpc4rfD+okg9MgfSGVlGJTnIJYdh9T8BEVnu0j9qRqzknzPwgygyOjQwE31gaz3YjlJGRHmBBSCGiC0Wjw0FWbGnmafGFz+Vhx+ZDG/LWlAwJo+dckjM/LvFcXZlqlL8WYshRJSgKIABolNNMqGJkEzFlSquQeyU5ep+EDX3eolsNqkDXQfXyEJxQUI7Dyz5sksISgeGkslFHJgy02/lKJdEmilGhWAcmHsoerO5YPkAEN2TwsOBRznWrvWGiUtt6QXK0CkLr/JShMwVwli+ys8uoTCOXbk4SldQoH3gtpoWMXFcpK0lKg6TQgUJGtdIqvEN3plTSEpZFCAFFWho5qTrCZpXsLfaLFK40VjTMSrB7MtlKJQlAAKiQnNTAMBuTFouO2ptazMEwFKSkYE5sakqcOH7VYxyyS5ZBA5SW7k1J3yA7AR0L8MJYxz9gEH/AFvEksEG1YanKrOgWiYSkhPLRgc2OhhNOulYkqTMV46FBsCk+1UkVJclwnM0pDlEp8/Q7aRBdFxmWqcpSirxF40gPyJCUjCHPQnTOH1uwFNqLj9SjcIXdLnT5ZmywppVRMClEzAlJxnHmOdQZsIITtHTLHdyJZJShCXYcqWyJOlK9ojst0IlHElDqbCMsQS+JgVH2Qcg7CJTbgAaEHNsJJrlVLp98EgGwmctwYRWm3JBIOmp+UHqUpQYowg5hTF9wwemnnFavybLsyVLfAhLsCGYJ0A1TtGsFHtunBdKjqP47QstDsyUhorV4caKxNKlnDueUl9gHp3aA5vFjmoUnuGEBTDQ3mSS+dc+hfzglKjmwd3ygCwXmkh0tXWGVnngl3y8owI8mvq3p9DEC0ONPQxuS2RaNST/ALRYCBWpWBJUTQB69IX3bzkrWiiqBy/d9q7R7xBawwQDUmo1b/eDrJJCUgaAQcQWz1KWoysOxOXYx74TVrBIEaqTBGEP9Wx5soxc4LlhLg8w9AXy1yjdkjP35REEAVfPQZD+YE03KkoSWdsySXJ6kmKVa7cZswqY1cAatDriG8gEiWDVXtHZP37nhBIJCgQWUFBjpWgPZx74VN3oxhtxzOc0JJDgDpp0zixoJHf3Q+4M4espkqQpS5U5YCxiSMJSoOgH9QDUpTOI7xudUpZlzAEnMHMEbg6iFcqGL6CpMwwLeFwrtBHhkAirEUVpnoWeDiGiax20IWC+Xw1gpbWgkJLPwxapUxwhCjXMks+oYM8dF4G4WMhClFRxLIcYWyBp7zBdgmhwdDr8IsNiUMtoRF2ZLR6ZLA6xkiYQW7hz1ieYYgIgxZ7/AF6MTY0vs40iXxUKDgglJLtXypASrOlVFpSc8wDTTODZCUhAAAAbSnnGnEForkW6+f36xz78R74CCJKPaUMSlZskltdSx9DF7mzfsxxviq0+Lbp6ncBeAdkDCR/3Yo1nIU4o9AeN8MYRGDCSQoDKkMLFbMGr9zCjWJ5csqUEjPPsBnAukrYUU5NRS2yxYzHi54Ac/fzjZdKZwlvi0k8iHfUdNorWxTdCi8FrM7xGdLhm2GX184cWe8twY1uleIsUhx+k0+MHzUylf2qGhp/uIKvoLNU3lt8o1Vb+o9Y9XdwzQQO9RGq0EDnMsDdn90caQ2m8KFI5jrTLau8Kl34pCqoBSNMRD+bRYbu5gSlGdEleQGpIHuAje1cPSl1UnEd8vRsonyZKfEYourKnf7ePMwnJmAbVKSW6QDZ1EpKQH5SMuuIebj3xYLbw+lAAQCxKc6sCpjFisVwSxiCUgE1dhn9OkZHoCT3srM695qTLnJIxB0KQ/MAnCoH/AAlS1gHdKhFrs3ESp8tPiElKS4SQHD9cyKZO0bpulMspYAsGL/SBLHMJUsqAZKykYciMwe4cDuDC5dBx7G0yyBVXATu1fT+YYWLh2QUKVNVjD8qkHCCMPsF04kTCcnodCYVG1KwhL9fv3xtYrcUg15VDCqrUzBpkQQFA7gQpN2N9Da7EmVMm2cqxeEspCtwMgae0DQjcRYrPNYvFQuJzLUol1KWS+5pXzziawX1MlzZotK5aZTpElRZJJViJRnVm98FGSbYU8bSTL7LW8eTJQJdnhbZLUwrBf9en3w2ydor98XbbRNxSJwCHqjlOu6wTpo2eUa/8QtiUqL4inD+WUYSovUAgEEHJxlDpd4II5jh/xU+METTkRt7oXNO7TDh3RR+MuKZlnQ+AJxhKQSS6CrES5GZ06NnpHOEVqC765u+Ziz/izeYJRID4ifEPQB0geZr5RRJZIyLGNg242w5pKVIdJEemXBdilInoeWSiaBzIVkeqT8jBdy3Aq0TClRKAkOWD6sB0hD8rHFPlqvRUvDyOuNNP2uhWJYFYb3XdyjUggrbD1GnZ/pFluXggYlAiXNILYZgJ7EMW9QYaWWyrVaCZktCShgkIUVAkUqSkNo0Q5fL/AF/gxrXtl3j+MvHk5zdtL0MbzuwTkkKOetHHalI5nenDc2yq5vzJeixmO/XrrHXkAGIbVZQoEKAIi/Fmljf2IcuGM/3OWWcS1JbPuA8bzLOCGKSR1q3Z4a31wMEuuQDvgBI/7a07RXTNKDhWFpOxI+celDJGatHnzxyg9nq7uIyJbp9HpEC7MlFV8xzCTX3aCCTiORp3+giKZY8KStdEnImmI7JGaj8NxG2CNbAssHbIU66/KCFzBAkpVffEq543jzrt7KKAr4tQRJKs6J9SQ3vhZ/8A281hhloQSGeqvdT4xLxXZ5ihLRLQpTlzhBOW7d/dENm4HnmQZysKKgJQaqU/b2Q1dfKG80krYMcbk3SB03pPnEhc1TatyhuyWftDuwzEpGEUAqkbPm/3rC6ZYhLASlyRXurf+Ijt14pkSyHUqarQey2r9OkBGXIOcaRaLNOdTF+4+6xkuXjeXiAcnpTbvHOZV4TC4xqYnJy2feLLw5ag2Fanc0euufSC407FctFyl2VcuWVSwcD5nInp6QNbpCZyQvC65ZxJGymLeX0G0Wa7LehUlEuYfy0gJpmA/vOZgA2dKCo1CSSxVynDoTtC8iUdrsowycri+ijcP8Q2mXjUFrUnCVFKiVBzsDUEGjOBWsW+z8VBRUhQ/MQog0ZJCS2IE5DoYSy7nQq0rXLXLJVLOFL4gFuXUQnMVf13jDw2FzT4i3BdRSAU4qihOZAp2qdTGxlcmvwLmuOmdBsDTEhwCC1CAfdDG0p2LAZdAMxCK45qUEfpAzB6ZfWDrbOKytNMCktlWrhT+R90NfQuPzI4vxRbU2i2zJiTiQORDahIYF9XViL7NCsWTOvV4NlpMvkKqodL9ix+ETSZBwqIAKQzlnatOwpAuSih0ccpts8uhfhzEqqGLvoW+Ajsd1WSWuXLtMn2JqMtMQL17VpHIJE/BzA5KDMKg5gsdm7O0dp/C69UWiyql5qlK5qDNbkHapBj57+rQl8OSC6e/wBv50epizPFidPr/wA/4B7dfRs35oQFFTBvZID8yh1Aqe0Q3YXVNU+ZTXyxNXYlu4hzxlw2lUnxAnmQSoPXMMcorNz3m0rAsYVJLE/u1fN9WrGf0pxy96a9G5s6eLnH3pjGyXhlDJM4KFY5lYuJMKilThtTkRSr7VaLLYL/AEq1EexKEodksZxn0y0qlAwDb+HpU0MtIV8uxjyTeAIzgr+peMWtoZVqmVi3cGEJazTEyVDVUtM0nzW5HlFSvbhi2JWVKR4xyxheJWHMBlsRrvnHWkmkDzyKg5kE/D6w5Z5x+5PLxoS+xy+y3NPnSygpKCQzq02o7mLZwzwPZ5AC5v5swD2lsW/wjT40hwqVhgqxpSHxA9CITzcmNhijH7iO+71kSiEpbEosEgVUdQGz1hFbp6i4cg/6e2jxf5/D1nmkKwjGAWWzKAOdc4Q8RcGTZKFLlrSQBmoVSdSw9qvaOcJPo6c1HTOeXxbkySE/+4fPD1PWKlaJJxHE5JLudYKUR4i0z3xAkYtMQ3Pr1o0bWGb4iCggnDUK1AejxXGDh0edOfPsCRKYwXIWARVjvBczh+aUhSElYoWTmAciXgBdnVLVhWkpU+Shr84NgovHCF+ox4Zp5x7JOR69+/1iPiq/jaRhSGlAu7uVtlTQa66RW7JZ3mAnuIZTUN30ibJSkeh48LjbF1lUXcEgg0IcEaOCNYs93XyrEnxDiIBAOWbVUw6Z9YVypYAZo2ArA8t2hs8SemdBsdoGJiO2sT2+1BCSrPQ1ioXZxEmSn80Egaj9I66kDpC+/uOJagRLJNdUkP66fSKlJSjaPNlB45UyvqkspRU2IqUSC+eLs1atFu4QZSFIUQAaAjMPv0eKJKtKyvE+KlfM198NrJbChIKXAUGIAOT994Tnw/qRoo8TyVinyZYEcJq8RMtdPzEpURkpCi4mJJZzhdxnT161+GvCirHJnJUAy5pUhQzKGATi6iOa3dxMicZKJifEmJm4WKRyJ/QsFqkUD51MdJ4U4hEiyLm2qYEIEwpSks6akhPK/McwOkea4ylNRz9fT8/z8F3kKDwt4d9L/Ba7bZsaFJ3Descc494PnBAmpKqcq0hzQChYZiLxxJ+JcuTSWApwlQUSwwq1bszd45rxDx3NVNxpmMS2JLnw1pZvZJZJrVtgY1eMlm/Uwv7fYnwRljg1l1F/n/oqM6QpT1bUgABzvRnMeS5BRUKX8IbsR+mm5p/MB2wHcAdvqY+ncUfP8nZLZr+my8lnzrDy7uOyPbFAHJB+v3SKNbJyhnQdo9skvGWOW2T9zmR07xPPDGXoqh5E4ezsty8UyZ7YFgnbX0ME3jbA4bMfCOYWaWU5ADtBoveYgglSlNoS4bziafi/RlUPNT+ZF6mWkjSHFivWUJYBPMdCD8YqljvETUDCXplqOkPhbV+ElPhA/wB7j5xHFbPQbTQ7slnSsKWFlDdiHzy/mEf4i39Ns9hWr8tYJShPMQolSmyau+cK7TxbKkEiakkCuFB9o+SgPWOZcTcVrt04KZSJSSMMskkBTEFRrnVopiqVkGR3OrK1NnqUS9XOJRZnJJJy6kmHV0JARiI79q/WE88YVqB1+UWCwyWlI3NffFUNkci33MspSCMiB/2jKGU2xIWn8xIIY5gHbfVoS3cWTTLb4iG0q3mYkJYuSXLPk7Rk0FB6Fl+cLCXLVMlJACOalBgA5gz6VNB0iu5l/v7aOoWYpWMIJDAOMjnq4yil8U8KKs6jMkjFKPMUjOWD8Uf6e2U2WF7R6Hi51H4JChCqxI+2e0CSZ2dNomRPqw2LndtunxiZoucqJpkgD2m6jOFNpuh3MvzBp6fSGFmR4hblFf1Ch83prnGWqQEFIBS6sQYEkOkkFvMGGxUox5IinOE5cJIrglGXWrOXaDZVpCsq11q0bXnZz7Qfr97wuetfURQnyVkco8XQ3IqVA0OR1cN6RMi3KKcIUQjE+EklLgNibLEz1haq3lks3KGGY+cbSreoGjjTuHfzjmvqaptdMNtU9RIwnKlQGFKkvEClcrZ9dBtGibQQa61yZukbJBQ5LpCsgXBbcPUxukd8UizKTXfqcoX2uX6waW0So96CI5tm1UzbDLzi2zz6Kxe6VlAP6QR6HXs8e2KYxeG9tQJjg5ENTrCOzE7akehaBt3aDpVTLGleJmI9YEnW8FTJqN9+3SF05ZVQkdWDV8ohln+OsT5puS4oowQUXyYxTa1YhgLLORBIbr2ETWfim1TFmXNnKUEkpHshiC36QH84Ess1KA5DlWo2+LQotM4pnKWkEpKnHnWAWFRQcs7k9FynSz+ovsfvWKlO5MY1xBj2f6QfbOIStAwUdwQc8gxHvhIVv9941rVAp02zya6pgJObV84uIl/ly22bz0iooSTMl0eop5iOkWOwjwkKIq2UMiBIy4pRWCmLJZLOJbU1rC2wjCslNMvOG65wTU0GZeD7Qr2Hqlg11q3pl2gBaFlwThQ1Q7HN1BHfNu/lJZr0lmaZQWPEACinVi/00ypvAd82cs+lH9CPnCJFCKfft1plqxS0qS7laW5UuTVDeyn+05aQpkqLkZMGi1Wq+ajGKv7YyIoWUnIvV2HlCSbcimxyQCDkAoEbsl602PXKJpRvovx5dVI3sy0hScQdLGnfI/e8RlKSteHJ2DdBt3iFIfLQRtZBmR69ftoGLuPE2UEp8jZadwC41qCOsIbwsYQqhdJDh8+0NplpdTJDUY06Z94BvQig2hsE4sTkakgKTMAcFOJxSpDHfrEshgnGVJzYID4u5DME51fRo3kynzFKM1YOmWRLBwB5V/3htoQl7A/HUXAHpn99ojUsnMk9zBv9NhqBEM1HQDtGaXR232W5w28QTXUGMESy8epSHrFhGJZkrCXPlCcpIUtt37BQHpV4sduQ5hFbFFM1/wBySO7ae+Mp1o60nshBDsgE6Dc/x1iWZdeBDqJxnUGnYdPjDO70JCXCW3NImtcnEI2GFRWzp5nJ6K5JIpifuIIlyUFZwkE0NXf0MMU3UKkxX+IbNhnJYUKR7jAz0FHY7/oZahzprv8AQ0LwDPuFGaVFJ2PMPrASLwWgUUfOvxia7r5SH8RJUDscuucKtMOqMs1mXLnS1sFhKqsdMjQxeJF5pMqpYPR4qiLbLIoW6HOGEqUcO7trSO/Y3vsdC80oQqY7hKXLdPnCW8rwnT5slE04EL5sCT7ITV1HU0oMhnGi7tCnGT7Fo9tPDU+arEmYCQMIBBFDo4ffaBlJLsdjwTn8qsDudJm2xK0OAVhQLkkJTqSauQGL7kR1O086O7UimcO8PTrOCqZKU+To5gBvSte2kWuw22Woti5hoaEZwKcZLTOnjnB/Emv9ipX/AGBSS4DtB/Bq/FBQUpYVLj2s/Qh84sF+eGmSpSlYQBU550AG5JLRTrLeyZClzZPMrAQlJDcxYJJfQVPk2sBxpncrQPfVj8KdMCSGLKAGmPMEPQ/qbQKEA2heCWo7D7MSWWzLUjEXUXckmpLxqnnelGI9Y5Rph8rVWBWM6ksSa9CT8B8BHsyYylyy2LFQgOCHooPuPWMTKUg4sLoUWfYjfaCLNdwXR+cDRq0p7/gY0xuxrcV3zFKwp50pVXIDEAcQfXCYYf0yVrwhFACXBzc0zyGfX0jW7Ja5MnAU1JOFYP7i5cagsA8FWeztNrmRVlVAJITozZ06mOBsrt7WRUk1PKTQff3SFqpwKcost4WUGWVzQ6m9kqJCVEigY1o+ecESbqssyuDC7MATQ56aVy7ZRqMbBrLMppE/i1gyy8JnwbPOE0NPVKATgPKJ8xKE82LmUCoEppQK2rYJf4brOH89FXyS/KMljmqC6KZjENjFbZJRSLU5hBeKTyqOhb1+xFzvywJkzDLTMTNYVUkAMqrpLKUHHQn4tVr1kcqvUdxWNRj7PbAun3pByVQnsE+g1hrJUKUhl6ArYVJTFb4yRzyiP2q9xEWSWWhHxkgYZStcSh6gfSFZOhkOyt4SY2lJjZ2EeJMTFNHsxFKQZYbUsKoshKQVGtGH2IDxRkpOJQSNSAYw4eWHidQLqQCl6DVvPOLxcPEtlK8BVgU7MpwH2ByPrFAZnmNyIonqRl6kiN+G7MVTXzavcxk8ayKmVYPLn4/Wz6KuSQDXlI0bWG1pu6zzUtMloP8AiSC3ajiOUXVeC0cyCpJGgJDROfxCmUc+IxzIancR58/DcHadjVk/1Mm26LRxJ+G8iekYZkyW1QlJCkvlkoE+8ZmOfXh+H06U5QUTB2KFeh+sWyTx4hT43QelREyr3lzAcMwE7PAxeeG7/JXi8WE1Unf7fz/JzlAMrElQwlsjtCmWnCgu4PXbpFxva7jNXjJyADULsX7wtttiSoMRTzDRfDJcfi7Js3h8ZPg9evwA2WV+WFH3NvR/PfeLTc9hROkuUgEpbIA5b6fzFbwYU4U0phf594Y3NfBlAJJy1+/ODIpRYfOu5aTm6f0jYNUVyPnBtilYHU1TqwOTMPcIX/8AHErn8ymSMipqqLginRos1nShTV7EesEhctFWsqpcxHNKUsBeBYI/S7F9cjrVhDW1ITLmDF10cSwpVMnYmvmBDaXdYSaDkKiVAAV3P3sIWzbvCCPEcpyNczzGgzZgGDkuekbQNnOrJOUEJAJYFRAcsDQuNi8M0T1N7RplUxkZFROyfSFtvyjIyMRzEV15J7fIQ8susZGQS6Rj7CRCri7/AJKP/kH+lUZGQM+goFYXnGIjIyJSkxOsS3eOcRkZHGDu9g1mQ2syvos/GHXBKB4RLB3+cZGQyHYEuhneKiETmpy6dSHhTYYyMjH8w6HyBE7MRpZj8YyMgJD8fT/YaWCYa1PrG86prGRkL9lqd4kLpmcQqjIyGIhmQWgcp8vjFqulVJZ6fKMjI0Q+i0pWXl1zP1iZYcV3PzjIyCXbFS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2" y="3653197"/>
            <a:ext cx="900000" cy="10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data:image/jpeg;base64,/9j/4AAQSkZJRgABAQAAAQABAAD/2wCEAAkGBhQSERQUExQVFRUWGBkaFxgYGBgYFxwcGxgXHRcZHBccHCYfFxwjGhgYHy8gIycpLCwtFx4xNTAqNSYrLCkBCQoKDgwOGg8PGiwkHyQsLCwsLCwsLCwsLCwsLCwqLCwsLCwsLCwsLCwsLCwsLCwsLCwsLCwsLCwpLCwpLCwsLP/AABEIAOAA4QMBIgACEQEDEQH/xAAcAAACAgMBAQAAAAAAAAAAAAAEBQMGAQIHAAj/xABGEAABAgQDBQUEBwUGBgMAAAABAhEAAwQhBRIxBkFRYXETIoGRwTJCobEHFCNS0eHwFWJygpIXJFOisvEWM3OTwtIlVFX/xAAaAQADAQEBAQAAAAAAAAAAAAACAwQFAQAG/8QALBEAAgICAgEEAgEDBQEAAAAAAAECEQMhEjEEE0FRYSIycRSxwVKBkaHwQv/aAAwDAQACEQMRAD8Azs/ULTg8gJC3mOklKVLKUlas5ISCfZceMPqLamnXnlSxOLoYESZliHyG6RvCfKIPo/LYdT/wq/1qiXZujEudNY5iAkLdu6rMolIbczflpEeLN6fNpFGTFz4ofyp5VKSVJKVHK4OoLhx5xW8d2kkoqJSlJWQFNmSjM5cZQA/3gIb7R1/Zy1cSpk9dfSOc7RTFKYCWpYBFgWfu8WLeUJ8eP58mOyv8aR0amxtU4ySmTPDTS+aXlDEKSs5naz3HIcIJx/ERJAUpmci5YbvR4UfR9WlVPKlrGVaMzhxocxdoF22nLUsgggBwnnbXxg80nly7XQvFH046CcB2wpkqQntEFPecJBUzlmIALd1o5Bi8oJqJglKSqXmOUpZmJtF52RqOzUlYWpTABQYBiPaFvaF7GKIEuvqr1i6Ul+laRNGP/wBX2RrCsyrnU/OMGTBSkXPU/OMFhHAgdNOIIk07m0G4bRdooJFni0U+Ey6dKVm6grh5WuLR1HBJhuzZWXJCQd59OMWWkwSXLBCMhJGpYk9N403NGPrZLl8oew0+IFhBtNThbFTZzooM1uI8z5xxzSCUQaVi2VeVUtL8SlJFuesD12DU08ZkpyOLFPs8fZ43+fCGU2nAV3h3w+l0ne/iGgZUoEKBAQAMwynmym4sFA+MHGQLRW/+A50wr7NUs5Uu6lhAA4X32MV17cn/APWLpi0krkKS4IuLtZn373Z36RUU05YjnrBTSS0ci9kElJL5W0DdbxLLSbktqP0Ykp6ZSSAG0e+7X8YkmSgHsNfzgFR1moTmCU8dfDdBC0d5B3AH0jEtYTrZvl+miaRLBJPVv6Q8HHs4wsS3A6n5wVLoSCH01HEuLGIUAd083MN5COPSGN0gEtkEun/KFWII7ym4n5XixJl3ELMQp+8rqflCJFEPcg2eF1+EHzaJC1hOUcVn5Dx+UA4HLZSvCCxiYSsoSly7ltTDMdXs7J0gv9ny/uJ8o9EX7QP3DHoZyj9A3L7H/wBG9F2mHyFZjZK2AD6KUdYXbHY+hS5yykIQlYQCdVB3T4kAxrsDUKThkoAkDs1mx/eXEWw8oS15SzrBUBv7rJf/ADHyMZaUXGeg23yiWqsrJU0gApV3gSOhG49Ylr9l5QkLnlLBKSogKY90GzQLjFKheUOErJ7pDBQuLjyieZMK5ExC7rAYsPaB0UIkh2VS6A9k+zEuTOyrSpQU6Ugq0Kgpyz6iLJOXLnMxSsXcEPw1B0hbs0cpXLuOzWALMD3VFTHeyiR4Rtis5LidKcLR3iGLLTZ36h2326QWRXNpAR6I8N2TloM15aQCoBGXu91racyfKOCSqgic374H+aPoQ7SPUyZCEDKuXnWs6gtmSlv4Ul+oj5zl1Kl1IUHUozHJP8WpJ0DakxX49u3J/BNkpUkFVcxWcgcT84nosKmTyBlUw3sw84YUez9RMKpglZg5OdTJlC7+0SEqtuDw2kUE+WjtCUKHu5Qoh9zKCWPBnMWqEquhGrGODYWinQSs35t84X1W0CVuARbofkYko6SbNmS5UwG63INrByfgGtDLa3De2VJVLlspOaUSUhLszd1O53aw1ieeSnxZTDE3FzFQqUr9lTnixfo+4Q4pKc+1nQhDB86xfix1J/CCcC2ImLSMxSjiGJ+JizStiiGKprlOgADePGJpZN6HRh8lLra+aogSwq2hKWzcCPGNZE5bAzPeSTaySwIduPe/yxY67C58oKUrIpKXIYcNHHVvKKFW4uoqUn2Utl8yCrzZ25w7HkvQrJjrY5RVWWlTE6Jva5OvG5MLamjRlzIcaWbnrCWbi5So3Ux3Pbrl0tB+GVuYrJPAuLlyNL6h4pcrROlTIsnf4MIIXVJEmZK7FBWpY+1PtpDI7o4aH+oxvUSvtSz5coZ2dyo6t4wfS0KQhZUzguHuSwYd3dvhPOtjuF6FFNJc+LfOGUygUjK6CkKGZLs+Uix5/lEPZ5Ws1r/Ew0l05KUkklgkB3JazAfG3KKIyQpxYF2WnLTyhvTJ7o6wIENlHP8AGGFMkN4mOzkDGJmWm46wBiA7yup9YZIF/KA8QPeUOvrCJspxrsWYMO8roImmoCJoXve8RYSnvK6RJjK8svmS3OOpW0vkJ0otsZ/W5X3hHop2dXOPQ7+jj8sg9V/f/JcNiA2Gyv8Apr/1zIOwOk7PKVpdSgMu4iyt7PoTv4wr2WngYfTpcDMlQJNgB2i3/CH4rUFihSVFJSRlIOh0txDxJgxclO/cpyz4yj9G+K0xSe0uQwChbMLj2bdR4wXSEzpksJBbKUqN9Sp25tct1hFtJjRJUlJ7rd7jcu0NNnseQAFZAkoABCRx3/CI4RbqyttLofmnCJgRdXezA3NmIIPAOBbnCPEKmaicZcsBZYjQkpQtt40Dg2OkHYniHaiWqSlRWVEJsxPG2rBt8R4Vs4JSxMWtRmb0pPd6KPvdB5xT/TOc/wANr/Ij1FFfkC0ksSSgl1KSUIuku6rGzOwTmPQRy/BNh6jtM86QqXJ7RCldoQgqQFnMkJJz3BfT3RyjuUydwt0t/vFV2iq2BjS8fwuG5Mmnl5PQNjol1C5Uqah5IBUEglCXTkyhk2IYqsbQvxraDKyUsEgBhuDaMN3SAKrEu+JfvIyqTzGhHkSPKEGK1JVNJewDw7JN8dAxirLTstUhVUmap8neSN5BI1b4eMdDpaZK1ZmdILh9XO+KDspSZEyn1Pe8Tf8ACOh0AZLOW3RgZpW7NTGnGNE5nsbDyiObVQuxmcZasyCQbu1x4jeIrVHt2FKWiZLWG99KVFHiQO74xOk30O0uyzVOIJyl9NIo2KUslSiQkDhBlRjcov3xyY3HE9YTz8Uld4pa253Jc74pwY5NgZpxSEk7AlKmqXlOXKclixa6vDQRLs7gExUwJyhgcyjcAHUAHfaLX9VTNPZoUUBOYp3pdbFSWN26GzmBTsviBSpKJsqWkjL3VFyN5cIcPweNLPgnjVrr5M2GSMnvsimqSt1Zb5s5YXZnI10GU+caSlOVhwRmKwTqbkEesRYhRGUyDqkAFtLAQ52bwbPLKzxYesQaSsqu2RdiguVZSrK5Zi2rsOOnTdEUiUlrKY5uuhsf1xhhU4QUuQNQfjCuWkpMOxuxcuzM2XlV8m4F4LpRYdTAxQXLhtIOpZfsPoSfgBBuQFEaFO/URBXS++esESE97jf1jOISHmEc/SFzkh2Jd/wJsLR3j0gHGqplkcNPGGWHBlHpCLaNTTj0EV+PL8xPkKoEH1ox6Ae1j0aHJmfR0LYwf/Gy/wDpr/1riPZdKwmYwAUQCLuH7zOeMT7DoP7PktrkU3B862jbZiTMHahZfvPfVzdXpHzSepr7X9zXa3F/QprqFYzZ0m+/x474jwemmLqUy5YKsySFsWATZ1FQ0ALc+F4uc6nzAXN1JsP4hDOhoUyrAB1XUWD+fy8Yf40Xke+kDlfFE9JTJkoCU3LF1by5JIHAOdIFn1et4zU1LhxCOurGBPKNyFRVIiavbGU/E7c4q+PVbmMLryo6+6PWE+JzyVpHn0FzDFIFoRY/XFNSlSdRGKyYDmVqlQJBHA3PxeBa45phV+98Db1j2EzRnXLWHZWZIOlwDl83PWJcv7fyHFnRMDxBKkS1pIKVAX3aN8w0XairkhKRyvvjgtDi5o560XMlV8o4Hen7qgbeEWvB8fXNIQmYQFNoGLRiZMMomjHMpHQ8TxhClBMtBmr4AWHNStEjrDWZ9lTqUWcJPs6G27jFNq63sJWfOoADeQQfK8UjEvpMmqlKlBRF1ObWSdADqIDHj5vQ2eRRWxZMoETFqnKLAkqIdrEw87MJQVMPdCEtYWJNvEHrFRoVqWQVP2YNh6xa8Iq+3RMPB26P+jG74mJXsys2S+g7Bq4p33i94PiQLAxzejSXI3xacImLEsFSSC7NyvGlaa4slr3N9t6LIpM2/ZrIDgOx4Hr+UG7G18v6vMLshCvbIIBBAZnufKG0tSJ0vJMDpWB+RvvBD+Ec2xqoVSqMqomqUUMgIGZlStEqQQWDpckFmLi+kY3k+Io/r0WYst/sXyRtFSTHCJqScrsbOBqQ+vTWEtEgTqghHskln4RUKKUgrUtLsdAb5RuD7yzAxcNj0kz0twPyiNwjBPiNTcuwidSMZqeASPiYglr7sscMz+SYYYsjLNmgm6gluPtNG2D4SCouCUgPo/D9eEDerCDcDw5iVFLatv3i8LcZpWnnqIucqSLNwt01EV/G5Dzz/LEeSfuWeOrbX0ymUiWWr9b4rW1Fqj+VPrFulymmK6n5xUdsi0/+QH5xo+HO5WJ8yNQFmYR6Au1j0almRR1r6Pg1FTuXcK/1qix9ikKUUABzfmeMIfo8w5a6GQQlWRIXmUwZsyiU6vFkM1JfKxFmYjh+EfNTjLk9ds2ItUbUdIHKjoDbrHp8/wBonoI0qKkFgk6QurqnugDXUxu4cXpwUSKcuTsANdlKgdMxfxuPnCPHaghC24ehgmumDMo7lBj1H5fKEFXVZklJNxY+YL+XzhzYBLJn310YeTwJWKdaz0SPJ1fMRBTznKlHQPGk+ayVHg/iSXPxtDEwWKqh1EhO6/iNImk0qFTphS6kkgpUxB00uB0ZvPWMU8nz3w1ppN4gy5HKw4oX4lgQUrO5dmf8vWIsGXMkrzAFgd3xtFpXTHLdv0YFkyWfSE8uS2FVMHr9pZikgCXmUNAzgekV9WFArEye2XVSE26d78osFfUhCXPgISCSuerKLAm/ADiYKCo5J2Gpo0zpImSE5EFakkMWBAcd97qOuVtGLw12UwnIbLfMFAht8b09GmUlKUpA3ZmGY8b6xPgy8tQeBCT46H0ivBmbmkLlDQ5wnCMiipTE7uX5wbLm5S37w+RiUrAJ/XSEuKYjkmPuDE+DxbLsBdFloaqw6f8AkYSbaSROQJqWzIWEK/hP56RNRVQZV7sG+frAch5ialILuhSh/Ip/Q+cBk3Cjse7EUkRb9hSROJAzMhVvD9CKrhywJiCoOkKBVbMAAQ5I4RcNhiVT1Em+VTnyjDn+jZYnuii43iEybUzVzRlXmbKDdIJsN+75x0HYjD6iWpeaRMRLX7K5k3MoasTLsASDuFo32fppRrakLSlSu0K0FSQbEl2PEGLXNxqSlgZiXO4FzbpHs2W0opAQhTtsIlymAA3WhFisv+8eA+UM04v9kqZ2cwZfdKSCeDcucUrF9rJcyaEkFBOV3uAdB14+EQZccnHo0PFmlJ/wxLiGLIkzylYIS916pDkm7XGnSKztfXyZspM2SVFZOVSi4GTcAkh3dy/AiLNitDKqc5IJbMUkOH4PxESVuCBf2c9fYyzLDJUnfuUHIZo0fDceKSW/cT5ak27evY5JmMZi/wD9nNN/+gj+gf8AvHo0+DMrkh3srifZUZlzJikJSPZBdK8xJYAa2IeG+z6SiS5Cg+rjUucx5sXHjFMotn1T5CTLUy0iw4hz5GOmTELSgJSwDbtXN1G/MmJvH4yb+mVTtCqaouToRAdXU91j5/lE9XRqIus8f1whVPUv2VBx94WPiIsapiwWvW4cfrnFSr55zg8iFeHsn4keMWOqW4JFuPLiCIrdagE309NT8oBnjEuqCUhO9syvH2R6xpVK7qE8e8fSA6bvFz76is/wiw+XxjczStZMKlOkeoYUg3w3ols1nDiEsmYAIa4fNFiQW1iWQaLZT4Z2yFHQ5XA/XjFUxNa5aihQZvLlHSMIIzpbQgeRH5wHtps+maHA7wgoRUo/aBk2mcoTSLnKd7P+mEWOjoBLTaIMplqAa43RMqoIcG0BJsKKNp8wFMa0M37XmUn4EGBkzQXHOIRNyrSeBb0g8TqSZ6XRbaiq9g8U/It+EVjaKoeYhPFaQegcn5QzqlZqdShrLL+BZ/kIqWN4g65RfUn/AMfxjWm6jZP7ltpa31J6nd4fhB+xk15qibhiPAqb5GKjLrsqeL6frqYsuySsoUeLDygU7aOvphUmWmmTUJJGclaE6EhCQ7tqMxVLY/umGn0eqecWu6TeFW1dMlJTPZitISouALau+pICR/JDn6LpyQqYpTJCZdz7oAa79IyvKxcNf+2PxSvY5xLA0SZapi1hJNgWuSd3Oz2gnYmRKAUQk5j3gspIdLsGJFi+7WIh9KGHrmIlBalFWhyFgdAb3Dva2+Np8+eZypOdOQqYEAAgM6gTyDfjAY/wVS/k5J8naLTNmgCOO7VTZRrypI7hKXy8d5HjDvH8QnCSsJUp0TVIfctKQCMp5uQfCKjiUslY3ez84LI7gM8dVO/ouGy0lAl1UwqzKTLVkJ1YpU5+QeLbtVJp5tIoTikBCCpKjqkgWUP1fSObUqVIS3vZcviqzfGGBx2TSJKKgrmlk9nmALhiCCo6AEcDrA+HJdfYfm43y5L4X+xV/rVF/jK/7R/GMw8/tCp//rI/qT/6R6NLmvkz6fwCbGqUpIyH2QSN4cqt4OX8IbzsKQk9+YtUw3JzqfyBZIhB9FU0ilVqwS7DerOoJHxMOcUyJJSplr1UPd6q3ZRztbQm0TYYpJv7K5PoCm4iU+xMM1L/AHVKH9YB9Yj/AGslfs2VvGh8t8E0+BzqsOgES9xPdSeYOrchBH9lxZ+2CVcgSPMmDlmhHXI4oSfSKriVWz52BOihbz4GKnilWVISkO6nHW7Q82ywqopS00uC4Ch7Cm3fuk8IT4CgKGaxKe70HD9axzJkVWgKd0zdcohwNGCfARtJDQRUCBUzGiZybGUGIAg+VNSG13QDTIzWeGNJhxLNyaOM4dA2Tqc6EneAB5WHwaLJi0sLAUOHoYpWGL+rS2J5w2w3FTMXlOmnwb1gccqkemtFe2soAgy5iSzhi0V8zCS5vF0xlSJkoBvZKm+UUZc5r7ofkh7gRkCTZozWeBp6rRvOVcmA59RYwKR2y04TU50sTaakpPVr/GKXjgInpQdU6+f5RNTYqpIDOciiq3R/SFc+uVNmrmq9pR8v0IullUsaXuKUfysc0LrW+5OkXzAJqUgAl1bkjXx4RQ8OmgJAJZO/d8Ys+HYkgAdihJP3iQw5l/WPY5bDa0Wja6lEyjUVB1IKVga6Onx9qMfR2hClVcqb7JlZsv7qrK8iPjGMOxtJSpPenOPtFgNLSOOY6trZ9IIo8ElLmPS9qSEEqIUqWTewPfGZBs+UAltRAeTj9SSaYMZ8E0KavZYpmT5VTVDsgUKlrSPYOqsgFnCBlYaZkwyRtPJkrR2AK8gyFRtmDuFneVEEgvBeHbCpWgKmqJUgOQhITZySwWWADZcuXzJeNZ2z81eUSSEWJWpRlTUsCArKgDukODe+6ETxuX7M9Gaj0g0UtLNlKXNCUr7ynll2ckuoIsAxAv8ACENdSSwuSoKWEqSglWS4JJ0AuBwJhsNhJipMyUJqklKilYSGlqOVKtNRZQdoVS9lJuc0hOWcpKVBQWrLkvyuWSd2+AljT1YcMjjtDo0FMJgKqpIOUqbKSX0FgTuc+UCYpstKqlozKE1LFihWXRtQpLnU2EWrZLY00rqUQpTMCRcDeH1v1htW4AlShMCUqmA2Utcxkg6lKQ/laOwxwh0dnmyTVMoP9mdL/gr/AKpn4x6Oifsk/fMehvNf6UJ4v5OKfRzNyUROjlgeGUzCo+AI8VCLFs/gXbzSVj7MMVg+8pnSg8gDccm3xzz6PMRaRVoLkBso4GYCk/6E+Udf2VqhkXxMwnzSnL/laJfIm4YtFuGPKRY0Is2kRzURmVOeJVKtGXGRY7QhxrBkVEtUuYApKh8eI4GOS1v0eVVItSpKe1lHcPabpxjt0yNpcWY8uqEzx3s+eKiUoHvpUk8CCDAiJalFgCTwAePoutwGRPH2ktJ8Igo9lKeQO5LSPCGOaQn03ZwqVh00aoWP5TFz2bw0pTnXHQMUp0dipki4I8xFNr5xKDKlsFBLkcnaBm71E6o1tirFMQzLYaCCcJxUSgVqO8H5WhCiZzY7zENRUWZ4dGFKhLlbGC9oVMQwYv1uYRT5zG2keXO4wQlAVFDtiloBmU+bQ6wuq5RAMPTLvaAcSkukmOHRDQzAFstZQhQUlSkjMQCPuuHu28QDLB3afryhjg8oqqZSUozlUxDJZ8xzDutvfSLFt1sfLp8SnSJCz2YIISB7GYBXZu98oIY8G3gwNhJWxNhGHGYQFKQnmq/ztFqw+hkS1ALmyieKilQH8oWG8oritlJiRmAC+QsryOsGUqFpT/ypv9B/2+EMhKPydcZL2OmYJQTlrTkXTLSSwORZZ9HSFkM4G6LTM2LqJ9586WMr5Ey0d0PxsngPje8c2+jHEJkzEZSECayHUvK6QEsxKxoQ7C/ENrHeyqDyztqhVfJVZf0fIuVzppdTnKQjcHB1Jdg99wgqTsJRpUFdmVEEm61kX5Ox14RYCYwYTbO0iGmpUSkhKEhKQ9utyeJJO8xuVNG4jBjx40eMAxha4xrBgs2zR6Ncn6vHo9o5s+N6LEVyVlUskA7txDuAob4v+zX0nJQoCZLUHASrL3hbQjeCBbo3C/NhE9GoBYJtCZxUo0x8JOLtH0phuLJmpCpSwoEW/W6DZmIKAuI4FhmKLSoCVMUklQYpI1LBiHvujoe0OK1CGElRNruArSztqxjPfivtMvWde6LXOxyC6XFgRHGsWxWvlKOcOPvJS4+GkBUm3lShT2PJoOOB1pgvyIn0XSzbPEEypJVy0irbK7ay59Okkstu8OcGftYd4k2BeFSTug409jDF64Ikkb2jlmO7QdlN7gBzJZT6jh83hhtNtU6VasOep3COfTKkrWpatSYswQa2yfPNdImTPVxiZFSWYwKkxMBbSKtEgVrEiZjcIgliCJdMVCOsElzfGB6qyCTo0FJp8saYvL+wUbbvmI8dLb9BOywXMm1ywGQTKk294gGYvwSQkfxKgSlAm1lbPVfNUTADyCiB8G8o67sthUukopMqXdCEAuQxUT3lKI3Ekktu0ji+zspc0d0G6lKP8xJMIzfqUeP+4ykSLkDR4ZCU26DKfCMqb6wfgNB2tSke6jvK8NB4lvIwqGyjI+KLZs5gSKaUMqEiYsAzFADMo8CrUgOwhsDxjAgDE8fpqYPPnS5fJSgFeCdT4CKSC7D80ZBihYn9MNKi0hE2ef4ezR/Uu/8Aliu1X0o104kS0ypCTpqtQ6k28gICWSMfcOOOT9jr0yYEglRAG8ksIrePfSDRUgeZNKifdlgrPwt5mOcLrJ00vNnKUenyd2ir7YoBF1EnmXhK8i3SQ70KWy7T/pyMwtT04SnMwVMLnQ3ypsPMxTtttva2aEDt1oSrM6ZZ7MHTXLc+JivYDpb76fkYl2pTaV1V6Q3k7PenFQuhL9emffX/AFK/GPRFHoKxdIEmpYkczEbx2HFfo8p5zlKezUd8stf+E2MVLEfosqUOZRE0cGKF+RsfOGOLQlSQl2TRmrKcM7zZfwUD6R0uqnfbPuuPCOc7GSSa+nDXEwE/yuT8AY6XOp/tD1MIydDonljj4QNUSwA5SPIQekDQ7oHrUFtC0TWMorFXOKVOg5elojmY/ONszxJXgORCxhD0kBbXRHUqUtid26IUogtxGAAd0NTAaIUJvBKUOWEbCQ2kEyuSY85HKMyqUlt3EQyypAA8oHlBzo0ElB8I9yPURTZgG5zGswoKQJnsZkZ2+6VpzfB41np+cQYsn7BTcvnDAD6Fx6cJdKsI1Uns5YHFQypbiAL9EmKzg2CS6eWlIZwI5JhG1dXUlCJk1RlSUAJSGQgMAhPsgXyuL3uYeTJrp7oCjvb0e8SZrk0ivC+Ks6LiE0JSTyihq+kybT50SESgSq8xQKlHcGDgMOb6mFFTj8xKSkLLFwxJtbUPpCBMlOrOfM+ZgV+Ax1kG2Ibc1c+0ypmEfdSrKPJDQpSCT7JPP/eCZUgnQQypMPJhcp/ISgl0BU1Io7gPF4d4fhhe6mHJhBUjDkhnLDmQIa0qJY0D9Ek/FoS52MohRhSdwKjzJMVja6gUlPsAAO5YDpF/TPIbLLPiQPxMVzbTtFy7hKfM/GOQlTPNWig4BJdKtLKSfKINoKhSlhJZkktbiA8GbOe+OnrAmPj7QdfSNBdiJL8Ab6lHoYNHo5yPcUdaSuFe3uPClpFst5swZJY3pze0puQe/FoaU+6OO7eTgqsnELUshTOdzD2Uge6nTqDGhKXGJmpWx39FOHpM2bOOstISkc1u6v6UkfzGLpVF1vwjjmE4vMp155Ssp38COBG8R1HB8RM+QiaQAVC7aWJHpEOT9SqLDkKcx6rV3bx6iS6i941qkRMxhV8TlXJhS40h5Xy2hMqXeGxBZopMYIaJwi0aIDmGIAnph5QRMRwd33RomVygyVLjzZ43Q7fiD8omdXC3SJJQLRiYjnprHDwtnr72UdTAW0KiJISnVSgmGa6LKQW11gWkl9rUG9pTECzlZdm5gAw60o2BVuhlgWHmXJSklIZyrrrpvYMLwTUEs6ZSpiv3SlIHXMbx4z8p4HoDEkqekpKgO8A53Hl/vEqVuyh/AFR4UakqKpa5eUgXKVB2u3e4Nv3wWdlJg0y+Jb0g3ZyeZi1hJsQFFJOhBY6aggjyiyoozxA6D8XjP8jJOGRovwRhLGmUxGDrSb26J9TB8rDfvHzU3wEPavD0m5USeD+ggaVTpTpLfmR6mORnyR6UaZDTSJadAD/Ckn43hghBOiD42+TxlKlcAImQhR3nw/RjzYJsmSr90eBJ+MV7bCQezLqJ8gIsKiB7RA6n0hFtKt0MEk23A/MsI9F7PUc92dl3meHrAW0I+0HX0iybO4McqlqcBRsOjwk2mkf3gIH3gPMD8Y0YTTYucGoEeaPQ0/YP73wj0B6sfkZ6UvgvNTWZUFtd3WOcbT4RLCJk1u8DqN5JGvHWLDi+JPOlpSbpe3E5X9GjWow0VEtaTMTLQQCVq0GjW3mNSW0Yi7OZyVOWJZyL8I7HKlBKAlLZb5coYZXOQD+VoCT9H1PUploM1KJstkgsECYgEKKSjV2URmcnTWH+KYMuWnMGUn91zl5G0S5U60Pg97B8OTdRjWeo35xtRuAf1rGJ5sSX8Giah1iDE5bEiFExEO62eFDeb3dvCEswXhlHDaQWswL+fhGZMu8aCCKaVeOpnGgqTLcdDBSJUR06CbtrpBTkB482cJEyiNY1LcPKMOWJ8zu5XiJVaPddR52H4mChjlLpAyml2S16RlcPraEWGSgkTpqzdKysAXfugJJPusXPjpBdbWuklareQ8t8IDiyVS5kpAVnIAFtePRmGvGKJY1GNSYuMm3osVZNBDhyd9tfAcgYVVWJBDqTYgF7/r9CPJTNqkZZIcqSl1aBO8311DW4xa9mtjpaFAzx2syysxHc5AIPdtxI8ognljjW+yyGOU3oE2J2fnTJyahTy5Qcpeylncw1Cd7790dCMtCfaI/mPoY0XKHvK8z6O0eGQeyH6JPzZoycuV5ZWzSx4ljVImE5PugnoGHxaAq5CtUIDHifwEFZjuSR1IHwDx5QWbEgDkPUwMXR2UUxXJlzG7yghuA9VQRKTLPtTH6qt5aR5dBKfXN4v8BBklKUDuobmwH5w1zF8COTKT7qbch+TfGIMSk5tQLcT6fnDCcp8ug6P+UCVwAF1MOrH4QqUmNhFJiSelMtOgIGg0BLgAdHPwii7WoSaiWoABXaJSpnAPskFiSx3FuXN7viCM0thvCm8rfGKdi1N2yhMKsoC0K0zF+zSpQZ/jGn4luGvsn8t1Lf1/kc/V4xAv8AxHJ+8f14R6F+hk+B/wDVYfn+5zdGIzETjMCmXmJfXV36iLrs7Jz066irU8s+xLFnCSRmbq4HQnhFAWrvHrF4nTM1DTpBDKQkHqFFx5k/GNWTdUYSDJGOpUtWYZkpQlr95JeyknXkeIixYdtPJQ4zLyH2hYgk72N9Yp9Hg/brWxZSQkh9D7TgnduvG0vZ6bnyrfK9yCGHjYnfugG0tHUr2dBnyEBCTLXnQWvofLhC+qnMm2+z74yHQmWnVg3DpaIaqSpn3deUKdewa+xPOl3EAVAvDEZiW16Xgefh81RtLUf5THUmdsWzVwZRKbc8YTgk9/8AlKbpDSlwacNUMOZT+ME4v4OckMcGoEzClAUsrNyyO6OZUVCw4wxn4OJald1cwCzsgJ8isP4xrhNWunGVuuWXn81OOdntGxrpmdRWrMCbf3dZZLBgxUN7+cciny2tDbx8HvYpq56DZQmhtAAhv9VoCXLT92b/AEp9FQ0q64BwEC/vfViG1fuklybb4XTK+2qugpvzh7yTfRLwiCzkSlBphmIB3mWSPgYxSbO0yDnTUlzuMmYHDgsDpuiMVKlKYiYw3inCn4d0m1usWOgqUsO5N55qRCd25SS4hbuugl32YlS5FKUiXKCSsKLpzFglyoqL8tLk2tEmK4yZKEEAMqYhLur2VG+/hBEo5iptx4EfOAcXkzFpSJSSpWYe6SLPvZh1hSipOmNbcdotsiYkaJPk3zvEvbKOgA8z+EByVL3I8z6QUmWo6kjow/OM1+JlXt/2jQXkQ+TYoUfePy/XnGmRG/vHxUfWPLCR7Qdr3v5k6RHQ4nLnKUmUc5Q2Zj3Q5Ld7Q6HR4XPx8kI8mtBxzY5OkydzZktzLD8T8I2UhR94DoCo+Zt8InFKrflHR1H0iQyBvKj1ISPIRPY20CfUx7xJ/iUw8g0RVKUj2Q/QesM0ygNE34hPqYHrllmYPzjzejsXsr9c3cDMQC/Ul/k0c6qSopmIHtIWw3MQ6X52ADc46ZiCbo0Fj46/rwjnU21XVi9gFb/eXLv841/A3oi8/ST/AJAck3/DR/2Ex6CPqZ/xvh+ceja4GPyKBM9o9YtGzVTmp1yzfIsKB4Pw8R8YrC9TDXZ6uMtZTumDKfNwfMfGI2ORfNmJYM1XEpfyIf5w5nJZWuo0hFs+WnJ/hWP9MOZp7w6wnMvzGY3+ITLxmYgkp7yeG8NvH4RrIxQTj7quRsfExDSIuIX7QU2SZnl91W9tDz5GGxm1pMBpMsKqEAZsmUa2jyKfNyELcJ2gWuXkUb890NaCrcM8BLM12MWMyaUcL+Qg2Xhen4wOVvprHqquUka6EQKytnXBBwoW/RgafJ59YHnYkrjCqsxJXGOrM/k56Yz+oFRYAF+cO6DY9bOoBusU/DalZOYFrtZ+GuusWuRjs0BnJgvVfyc4DVWybB/UxTpON5qiZLBACdLO/H0iyTtopuQgHcY5jhM/++DgorB46Ej5QMsjcXTChDey/CoJFyB4D8Ikl1wcX/yjn+UL5qu5+rxAlRF9IGMm/c9KKQyr8VKU9wjyGsCzdoVJDljCXGMVTLTc34bz0ER4Zs3PrCFzQZUncNFKHjoObN1gpTUVcmCouTpAX1mpr5hQkKW5skd2Wkbird4m8dA2X2Y+qIU68y1tmYMkM7AeZufhBVBRJkSxLlhKEjckOTzKjqeZES59cxLcSoAHwDRneR5byrj7F2Lx+G/cLVlGp8y0bJmj3Unyb4loFlzR7o/pHrpEoKuAHU+giIpolUpXIdS/wH4wBXoO8nwDfGCSk/e8g34wFXJTzJ8Vfi0C+g4di+tlOEEXYcX4xQcVq0SaifnSftUISGb3VEneLaRf6g90WbT5qcMNN3nHMNs5LVAP3kjo4KvQiNPwHUyfzleP/cz+1qf/AA1f5Y9FfymPRuc2YnF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20" y="3728754"/>
            <a:ext cx="900000" cy="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68" y="3356992"/>
            <a:ext cx="756000" cy="11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2002" y="1052736"/>
            <a:ext cx="212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MRCA not a Smith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4547" y="3045159"/>
            <a:ext cx="4904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“Smith” arises independently multiple times</a:t>
            </a:r>
            <a:endParaRPr lang="en-GB" sz="2000" b="1" dirty="0"/>
          </a:p>
        </p:txBody>
      </p:sp>
      <p:sp>
        <p:nvSpPr>
          <p:cNvPr id="26" name="Flowchart: Process 25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0" y="5719117"/>
            <a:ext cx="720000" cy="8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3" y="5334000"/>
            <a:ext cx="720000" cy="7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5040000"/>
            <a:ext cx="720000" cy="7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dirty="0" smtClean="0"/>
              <a:t>Building trees and the </a:t>
            </a:r>
            <a:br>
              <a:rPr lang="en-GB" sz="4000" dirty="0" smtClean="0"/>
            </a:br>
            <a:r>
              <a:rPr lang="en-GB" sz="4000" dirty="0" smtClean="0"/>
              <a:t>Most Recent Common Ancestor </a:t>
            </a:r>
            <a:r>
              <a:rPr lang="en-GB" sz="4000" dirty="0"/>
              <a:t>(MRCA)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approach</a:t>
            </a:r>
            <a:endParaRPr lang="en-GB" sz="4000" dirty="0"/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>
                    <a:lumMod val="65000"/>
                  </a:schemeClr>
                </a:solidFill>
              </a:rPr>
              <a:t>Unresolved consensus tree…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MRCA approach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Previous Work</a:t>
            </a:r>
            <a:endParaRPr lang="en-GB" sz="1200" b="1" dirty="0"/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>
                    <a:lumMod val="65000"/>
                  </a:schemeClr>
                </a:solidFill>
              </a:rPr>
              <a:t>Unresolved consensus tree…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MRCA approach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9161" y="548680"/>
            <a:ext cx="8525677" cy="5976664"/>
            <a:chOff x="2520777" y="3171569"/>
            <a:chExt cx="3270423" cy="271848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7" t="34670" r="35001" b="4238"/>
            <a:stretch/>
          </p:blipFill>
          <p:spPr bwMode="auto">
            <a:xfrm>
              <a:off x="2520777" y="3171569"/>
              <a:ext cx="3270423" cy="271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499992" y="4530812"/>
              <a:ext cx="1291208" cy="1359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8028384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548680"/>
            <a:ext cx="8838728" cy="613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2371" y="2340770"/>
            <a:ext cx="1098376" cy="519351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11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45532" y="2708920"/>
            <a:ext cx="34229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87824" y="3933056"/>
            <a:ext cx="82758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5532" y="42111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6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87824" y="5077746"/>
            <a:ext cx="27915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37866" y="57763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41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357">
            <a:off x="2688519" y="4481935"/>
            <a:ext cx="2456656" cy="1593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>
                    <a:lumMod val="65000"/>
                  </a:schemeClr>
                </a:solidFill>
              </a:rPr>
              <a:t>Unresolved consensus tree…</a:t>
            </a:r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Building trees</a:t>
            </a:r>
            <a:endParaRPr lang="en-GB" sz="1200" b="1" dirty="0"/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MRCA approach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10800000">
            <a:off x="5364088" y="4845059"/>
            <a:ext cx="392984" cy="288032"/>
          </a:xfrm>
          <a:prstGeom prst="rightArrow">
            <a:avLst>
              <a:gd name="adj1" fmla="val 50000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8" y="930833"/>
            <a:ext cx="4124449" cy="2130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42984"/>
            <a:ext cx="988840" cy="118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918628" y="1412776"/>
            <a:ext cx="392984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 rot="5400000">
            <a:off x="7405484" y="3789040"/>
            <a:ext cx="392984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86578" y="278605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MAFFT- amino acid alignment </a:t>
            </a:r>
            <a:endParaRPr lang="en-GB" dirty="0"/>
          </a:p>
        </p:txBody>
      </p:sp>
      <p:sp>
        <p:nvSpPr>
          <p:cNvPr id="49" name="Right Arrow 48"/>
          <p:cNvSpPr/>
          <p:nvPr/>
        </p:nvSpPr>
        <p:spPr>
          <a:xfrm rot="3663348">
            <a:off x="7266192" y="1995560"/>
            <a:ext cx="392984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521856" y="446571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Estimate parameters for tree building from data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214282" y="4214818"/>
            <a:ext cx="2286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Maximum Likelihood trees built in </a:t>
            </a:r>
            <a:r>
              <a:rPr lang="en-GB" dirty="0" err="1" smtClean="0"/>
              <a:t>PhyML</a:t>
            </a:r>
            <a:r>
              <a:rPr lang="en-GB" dirty="0" smtClean="0"/>
              <a:t> 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(100 bootstrap replicates WAG+G+I)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642918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Orthologous sequences chosen, double no. of each functional class from </a:t>
            </a:r>
            <a:r>
              <a:rPr lang="en-GB" sz="1400" dirty="0" err="1" smtClean="0"/>
              <a:t>UniProtKB</a:t>
            </a:r>
            <a:endParaRPr lang="en-GB" sz="1400" dirty="0" smtClean="0"/>
          </a:p>
          <a:p>
            <a:pPr algn="ctr"/>
            <a:r>
              <a:rPr lang="en-GB" sz="1400" dirty="0" smtClean="0"/>
              <a:t>database 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5357818" y="2714620"/>
            <a:ext cx="9286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 smtClean="0"/>
              <a:t>Profile aligned against ‘FunTree’</a:t>
            </a:r>
          </a:p>
          <a:p>
            <a:pPr lvl="0" algn="ctr"/>
            <a:r>
              <a:rPr lang="en-GB" sz="1400" dirty="0" smtClean="0"/>
              <a:t>alignment low gap penalty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206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9855"/>
            <a:ext cx="8352928" cy="52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Unresolved consensus tree…</a:t>
            </a:r>
            <a:endParaRPr lang="en-GB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MRCA approach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 rot="16200000">
            <a:off x="2132731" y="1115742"/>
            <a:ext cx="198020" cy="10801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16200000">
            <a:off x="2955876" y="1435088"/>
            <a:ext cx="252028" cy="4954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16200000">
            <a:off x="4428113" y="548551"/>
            <a:ext cx="198021" cy="22144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16200000">
            <a:off x="5912677" y="1295288"/>
            <a:ext cx="257831" cy="6612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Brace 19"/>
          <p:cNvSpPr/>
          <p:nvPr/>
        </p:nvSpPr>
        <p:spPr>
          <a:xfrm rot="16200000">
            <a:off x="7322856" y="545226"/>
            <a:ext cx="297647" cy="21215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28292" y="1195552"/>
            <a:ext cx="12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Flavoproteins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5786" y="1195551"/>
            <a:ext cx="206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B1 lactamases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2702001" y="1141690"/>
            <a:ext cx="864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B2 </a:t>
            </a:r>
            <a:r>
              <a:rPr lang="en-GB" sz="1100" dirty="0"/>
              <a:t>lactamases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0670" y="1010885"/>
            <a:ext cx="8818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B3 </a:t>
            </a:r>
            <a:r>
              <a:rPr lang="en-GB" sz="1100" dirty="0"/>
              <a:t>lactamases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4752" y="1141690"/>
            <a:ext cx="8515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 smtClean="0"/>
              <a:t>Glyoxalases</a:t>
            </a:r>
            <a:endParaRPr lang="en-GB" sz="1100" dirty="0"/>
          </a:p>
        </p:txBody>
      </p:sp>
      <p:sp>
        <p:nvSpPr>
          <p:cNvPr id="25" name="Right Brace 24"/>
          <p:cNvSpPr/>
          <p:nvPr/>
        </p:nvSpPr>
        <p:spPr>
          <a:xfrm rot="16200000">
            <a:off x="620671" y="1355864"/>
            <a:ext cx="198021" cy="540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2476" y="1195552"/>
            <a:ext cx="12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Ribonucleases</a:t>
            </a:r>
            <a:endParaRPr lang="en-GB" sz="1100" dirty="0"/>
          </a:p>
        </p:txBody>
      </p:sp>
      <p:sp>
        <p:nvSpPr>
          <p:cNvPr id="11" name="Oval 10"/>
          <p:cNvSpPr/>
          <p:nvPr/>
        </p:nvSpPr>
        <p:spPr>
          <a:xfrm>
            <a:off x="4215020" y="511759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>
            <a:glow rad="431800">
              <a:srgbClr val="FFFF00">
                <a:alpha val="9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04478" y="5148950"/>
            <a:ext cx="668630" cy="36933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3369" y="650717"/>
            <a:ext cx="8602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We reconstruct the phylogeny 100 times using randomised bootstrap replicates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374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9855"/>
            <a:ext cx="8352928" cy="52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Unresolved consensus tree…</a:t>
            </a:r>
            <a:endParaRPr lang="en-GB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MRCA approach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 rot="16200000">
            <a:off x="2132731" y="1115742"/>
            <a:ext cx="198020" cy="10801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16200000">
            <a:off x="2955876" y="1435088"/>
            <a:ext cx="252028" cy="4954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16200000">
            <a:off x="4428113" y="548551"/>
            <a:ext cx="198021" cy="22144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16200000">
            <a:off x="5912677" y="1295288"/>
            <a:ext cx="257831" cy="6612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Brace 19"/>
          <p:cNvSpPr/>
          <p:nvPr/>
        </p:nvSpPr>
        <p:spPr>
          <a:xfrm rot="16200000">
            <a:off x="7322856" y="545226"/>
            <a:ext cx="297647" cy="21215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28292" y="1195552"/>
            <a:ext cx="12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Flavoproteins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5786" y="1195551"/>
            <a:ext cx="206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B1 lactamases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2702001" y="1141690"/>
            <a:ext cx="864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B2 </a:t>
            </a:r>
            <a:r>
              <a:rPr lang="en-GB" sz="1100" dirty="0"/>
              <a:t>lactamases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0670" y="1010885"/>
            <a:ext cx="8818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B3 </a:t>
            </a:r>
            <a:r>
              <a:rPr lang="en-GB" sz="1100" dirty="0"/>
              <a:t>lactamases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4752" y="1141690"/>
            <a:ext cx="8515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 smtClean="0"/>
              <a:t>Glyoxalases</a:t>
            </a:r>
            <a:endParaRPr lang="en-GB" sz="1100" dirty="0"/>
          </a:p>
        </p:txBody>
      </p:sp>
      <p:sp>
        <p:nvSpPr>
          <p:cNvPr id="25" name="Right Brace 24"/>
          <p:cNvSpPr/>
          <p:nvPr/>
        </p:nvSpPr>
        <p:spPr>
          <a:xfrm rot="16200000">
            <a:off x="620671" y="1355864"/>
            <a:ext cx="198021" cy="540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2476" y="1195552"/>
            <a:ext cx="12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Ribonucleases</a:t>
            </a:r>
            <a:endParaRPr lang="en-GB" sz="1100" dirty="0"/>
          </a:p>
        </p:txBody>
      </p:sp>
      <p:sp>
        <p:nvSpPr>
          <p:cNvPr id="11" name="Oval 10"/>
          <p:cNvSpPr/>
          <p:nvPr/>
        </p:nvSpPr>
        <p:spPr>
          <a:xfrm>
            <a:off x="4215020" y="511759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>
            <a:glow rad="431800">
              <a:srgbClr val="FFFF00">
                <a:alpha val="9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04478" y="5148950"/>
            <a:ext cx="668630" cy="36933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3369" y="650717"/>
            <a:ext cx="8129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If we got an unambiguous tree topology, we </a:t>
            </a:r>
            <a:r>
              <a:rPr lang="en-GB" sz="2000" b="1" dirty="0"/>
              <a:t>c</a:t>
            </a:r>
            <a:r>
              <a:rPr lang="en-GB" sz="2000" b="1" dirty="0" smtClean="0"/>
              <a:t>ould study a single MRCA …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81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9855"/>
            <a:ext cx="8352928" cy="52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Unresolved consensus tree…</a:t>
            </a:r>
            <a:endParaRPr lang="en-GB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MRCA approach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 rot="16200000">
            <a:off x="2132731" y="1115742"/>
            <a:ext cx="198020" cy="10801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16200000">
            <a:off x="2955876" y="1435088"/>
            <a:ext cx="252028" cy="4954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16200000">
            <a:off x="4428113" y="548551"/>
            <a:ext cx="198021" cy="22144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16200000">
            <a:off x="5912677" y="1295288"/>
            <a:ext cx="257831" cy="6612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Brace 19"/>
          <p:cNvSpPr/>
          <p:nvPr/>
        </p:nvSpPr>
        <p:spPr>
          <a:xfrm rot="16200000">
            <a:off x="7322856" y="545226"/>
            <a:ext cx="297647" cy="21215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28292" y="1195552"/>
            <a:ext cx="12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Flavoproteins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5786" y="1195551"/>
            <a:ext cx="206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B1 lactamases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2702001" y="1141690"/>
            <a:ext cx="864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B2 </a:t>
            </a:r>
            <a:r>
              <a:rPr lang="en-GB" sz="1100" dirty="0"/>
              <a:t>lactamases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0670" y="1010885"/>
            <a:ext cx="8818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B3 </a:t>
            </a:r>
            <a:r>
              <a:rPr lang="en-GB" sz="1100" dirty="0"/>
              <a:t>lactamases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4752" y="1141690"/>
            <a:ext cx="8515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 smtClean="0"/>
              <a:t>Glyoxalases</a:t>
            </a:r>
            <a:endParaRPr lang="en-GB" sz="1100" dirty="0"/>
          </a:p>
        </p:txBody>
      </p:sp>
      <p:sp>
        <p:nvSpPr>
          <p:cNvPr id="25" name="Right Brace 24"/>
          <p:cNvSpPr/>
          <p:nvPr/>
        </p:nvSpPr>
        <p:spPr>
          <a:xfrm rot="16200000">
            <a:off x="620671" y="1355864"/>
            <a:ext cx="198021" cy="540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2476" y="1195552"/>
            <a:ext cx="12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/>
              <a:t>Ribonucleases</a:t>
            </a:r>
            <a:endParaRPr lang="en-GB" sz="1100" dirty="0"/>
          </a:p>
        </p:txBody>
      </p:sp>
      <p:sp>
        <p:nvSpPr>
          <p:cNvPr id="11" name="Oval 10"/>
          <p:cNvSpPr/>
          <p:nvPr/>
        </p:nvSpPr>
        <p:spPr>
          <a:xfrm>
            <a:off x="4215020" y="511759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>
            <a:glow rad="431800">
              <a:srgbClr val="FFFF00">
                <a:alpha val="9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04478" y="5148950"/>
            <a:ext cx="668630" cy="36933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0939" y="686137"/>
            <a:ext cx="560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… but the order of branching is not clearly resolved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049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13791" y="1614511"/>
            <a:ext cx="4082505" cy="3672408"/>
            <a:chOff x="201463" y="908720"/>
            <a:chExt cx="3325913" cy="201298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773" y="978903"/>
              <a:ext cx="1561603" cy="10132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63" y="908720"/>
              <a:ext cx="1845289" cy="11972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795" y="1897156"/>
              <a:ext cx="1579045" cy="10245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2" name="Rectangle 1"/>
          <p:cNvSpPr/>
          <p:nvPr/>
        </p:nvSpPr>
        <p:spPr>
          <a:xfrm>
            <a:off x="4986176" y="3602869"/>
            <a:ext cx="3741616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&gt;1 </a:t>
            </a:r>
          </a:p>
          <a:p>
            <a:r>
              <a:rPr lang="en-GB" sz="800" dirty="0" smtClean="0"/>
              <a:t>----------------------</a:t>
            </a:r>
            <a:r>
              <a:rPr lang="en-GB" sz="800" dirty="0" err="1"/>
              <a:t>iplp</a:t>
            </a:r>
            <a:r>
              <a:rPr lang="en-GB" sz="800" dirty="0"/>
              <a:t>------</a:t>
            </a:r>
            <a:r>
              <a:rPr lang="en-GB" sz="800" dirty="0" err="1"/>
              <a:t>plsdg</a:t>
            </a:r>
            <a:r>
              <a:rPr lang="en-GB" sz="800" dirty="0"/>
              <a:t>--</a:t>
            </a:r>
            <a:r>
              <a:rPr lang="en-GB" sz="800" dirty="0" err="1"/>
              <a:t>vy</a:t>
            </a:r>
            <a:r>
              <a:rPr lang="en-GB" sz="800" dirty="0"/>
              <a:t>-</a:t>
            </a:r>
            <a:r>
              <a:rPr lang="en-GB" sz="800" dirty="0" err="1"/>
              <a:t>yvwld</a:t>
            </a:r>
            <a:r>
              <a:rPr lang="en-GB" sz="800" dirty="0"/>
              <a:t>---------------</a:t>
            </a:r>
            <a:r>
              <a:rPr lang="en-GB" sz="800" dirty="0" err="1"/>
              <a:t>eftgfgag</a:t>
            </a:r>
            <a:r>
              <a:rPr lang="en-GB" sz="800" dirty="0"/>
              <a:t>------------------</a:t>
            </a:r>
            <a:r>
              <a:rPr lang="en-GB" sz="800" dirty="0" err="1"/>
              <a:t>pltgllv</a:t>
            </a:r>
            <a:r>
              <a:rPr lang="en-GB" sz="800" dirty="0"/>
              <a:t>---</a:t>
            </a:r>
            <a:r>
              <a:rPr lang="en-GB" sz="800" dirty="0" err="1"/>
              <a:t>ypdgri</a:t>
            </a:r>
            <a:r>
              <a:rPr lang="en-GB" sz="800" dirty="0"/>
              <a:t>------li----d-----</a:t>
            </a:r>
            <a:r>
              <a:rPr lang="en-GB" sz="800" dirty="0" err="1"/>
              <a:t>pvcgeggthgllnwg</a:t>
            </a:r>
            <a:r>
              <a:rPr lang="en-GB" sz="800" dirty="0"/>
              <a:t>-</a:t>
            </a:r>
            <a:r>
              <a:rPr lang="en-GB" sz="800" dirty="0" err="1"/>
              <a:t>apg</a:t>
            </a:r>
            <a:r>
              <a:rPr lang="en-GB" sz="800" dirty="0"/>
              <a:t>-----</a:t>
            </a:r>
            <a:r>
              <a:rPr lang="en-GB" sz="800" dirty="0" err="1"/>
              <a:t>klgr</a:t>
            </a:r>
            <a:r>
              <a:rPr lang="en-GB" sz="800" dirty="0"/>
              <a:t>-------</a:t>
            </a:r>
            <a:r>
              <a:rPr lang="en-GB" sz="800" dirty="0" err="1"/>
              <a:t>klkyilithghgdhigglwgllkir</a:t>
            </a:r>
            <a:r>
              <a:rPr lang="en-GB" sz="800" dirty="0"/>
              <a:t>--</a:t>
            </a:r>
            <a:r>
              <a:rPr lang="en-GB" sz="800" dirty="0" err="1"/>
              <a:t>ga</a:t>
            </a:r>
            <a:r>
              <a:rPr lang="en-GB" sz="800" dirty="0"/>
              <a:t>-------</a:t>
            </a:r>
            <a:r>
              <a:rPr lang="en-GB" sz="800" dirty="0" err="1"/>
              <a:t>tvygp</a:t>
            </a:r>
            <a:r>
              <a:rPr lang="en-GB" sz="800" dirty="0"/>
              <a:t>------------</a:t>
            </a:r>
            <a:r>
              <a:rPr lang="en-GB" sz="800" dirty="0" err="1"/>
              <a:t>ggtrallprg</a:t>
            </a:r>
            <a:r>
              <a:rPr lang="en-GB" sz="800" dirty="0"/>
              <a:t>--g--------------------------</a:t>
            </a:r>
            <a:r>
              <a:rPr lang="en-GB" sz="800" dirty="0" err="1"/>
              <a:t>eytlflkggwpdcyy</a:t>
            </a:r>
            <a:r>
              <a:rPr lang="en-GB" sz="800" dirty="0"/>
              <a:t>---</a:t>
            </a:r>
            <a:r>
              <a:rPr lang="en-GB" sz="800" dirty="0" err="1"/>
              <a:t>pga</a:t>
            </a:r>
            <a:r>
              <a:rPr lang="en-GB" sz="800" dirty="0"/>
              <a:t>--------------------------------</a:t>
            </a:r>
            <a:r>
              <a:rPr lang="en-GB" sz="800" dirty="0" err="1"/>
              <a:t>hycd</a:t>
            </a:r>
            <a:r>
              <a:rPr lang="en-GB" sz="800" dirty="0"/>
              <a:t>---------</a:t>
            </a:r>
            <a:r>
              <a:rPr lang="en-GB" sz="800" dirty="0" err="1"/>
              <a:t>rwivwlpeg</a:t>
            </a:r>
            <a:r>
              <a:rPr lang="en-GB" sz="800" dirty="0"/>
              <a:t>-</a:t>
            </a:r>
            <a:r>
              <a:rPr lang="en-GB" sz="800" dirty="0" err="1"/>
              <a:t>rvllg</a:t>
            </a:r>
            <a:r>
              <a:rPr lang="en-GB" sz="800" dirty="0"/>
              <a:t>-----------------g---</a:t>
            </a:r>
            <a:r>
              <a:rPr lang="en-GB" sz="800" dirty="0" err="1"/>
              <a:t>ccfgyrf</a:t>
            </a:r>
            <a:r>
              <a:rPr lang="en-GB" sz="800" dirty="0"/>
              <a:t>---</a:t>
            </a:r>
            <a:r>
              <a:rPr lang="en-GB" sz="800" dirty="0" err="1"/>
              <a:t>avp</a:t>
            </a:r>
            <a:r>
              <a:rPr lang="en-GB" sz="800" dirty="0"/>
              <a:t>--</a:t>
            </a:r>
            <a:r>
              <a:rPr lang="en-GB" sz="800" dirty="0" err="1"/>
              <a:t>gkl</a:t>
            </a:r>
            <a:r>
              <a:rPr lang="en-GB" sz="800" dirty="0"/>
              <a:t>-----------------------------------------------------</a:t>
            </a:r>
            <a:r>
              <a:rPr lang="en-GB" sz="800" dirty="0" err="1"/>
              <a:t>gd</a:t>
            </a:r>
            <a:r>
              <a:rPr lang="en-GB" sz="800" dirty="0"/>
              <a:t>--</a:t>
            </a:r>
            <a:r>
              <a:rPr lang="en-GB" sz="800" dirty="0" err="1"/>
              <a:t>ltlacd</a:t>
            </a:r>
            <a:r>
              <a:rPr lang="en-GB" sz="800" dirty="0"/>
              <a:t>-------</a:t>
            </a:r>
            <a:r>
              <a:rPr lang="en-GB" sz="800" dirty="0" err="1"/>
              <a:t>ftavlvhe</a:t>
            </a:r>
            <a:r>
              <a:rPr lang="en-GB" sz="800" dirty="0"/>
              <a:t>-----------y---------------</a:t>
            </a:r>
            <a:r>
              <a:rPr lang="en-GB" sz="800" dirty="0" err="1"/>
              <a:t>wpktiddyr</a:t>
            </a:r>
            <a:r>
              <a:rPr lang="en-GB" sz="800" dirty="0"/>
              <a:t>--</a:t>
            </a:r>
            <a:r>
              <a:rPr lang="en-GB" sz="800" dirty="0" err="1"/>
              <a:t>sk</a:t>
            </a:r>
            <a:r>
              <a:rPr lang="en-GB" sz="800" dirty="0"/>
              <a:t>----</a:t>
            </a:r>
            <a:r>
              <a:rPr lang="en-GB" sz="800" dirty="0" err="1"/>
              <a:t>fdqvaelg</a:t>
            </a:r>
            <a:r>
              <a:rPr lang="en-GB" sz="800" dirty="0"/>
              <a:t>---</a:t>
            </a:r>
            <a:r>
              <a:rPr lang="en-GB" sz="800" dirty="0" err="1"/>
              <a:t>gvkklipghgd</a:t>
            </a:r>
            <a:r>
              <a:rPr lang="en-GB" sz="800" dirty="0"/>
              <a:t>-----------------------------------</a:t>
            </a:r>
            <a:r>
              <a:rPr lang="en-GB" sz="800" dirty="0" err="1"/>
              <a:t>ggq</a:t>
            </a:r>
            <a:r>
              <a:rPr lang="en-GB" sz="800" dirty="0"/>
              <a:t>-----g--</a:t>
            </a:r>
            <a:r>
              <a:rPr lang="en-GB" sz="800" dirty="0" err="1"/>
              <a:t>lllkayr</a:t>
            </a:r>
            <a:r>
              <a:rPr lang="en-GB" sz="800" dirty="0"/>
              <a:t>---</a:t>
            </a:r>
            <a:r>
              <a:rPr lang="en-GB" sz="800" dirty="0" err="1"/>
              <a:t>dff</a:t>
            </a:r>
            <a:r>
              <a:rPr lang="en-GB" sz="800" dirty="0"/>
              <a:t>------------------------------------------------------</a:t>
            </a:r>
          </a:p>
          <a:p>
            <a:r>
              <a:rPr lang="en-GB" sz="800" dirty="0"/>
              <a:t>&gt;2</a:t>
            </a:r>
          </a:p>
          <a:p>
            <a:r>
              <a:rPr lang="en-GB" sz="800" dirty="0" smtClean="0"/>
              <a:t>---------------------------------</a:t>
            </a:r>
            <a:r>
              <a:rPr lang="en-GB" sz="800" dirty="0" err="1"/>
              <a:t>lldg</a:t>
            </a:r>
            <a:r>
              <a:rPr lang="en-GB" sz="800" dirty="0"/>
              <a:t>--</a:t>
            </a:r>
            <a:r>
              <a:rPr lang="en-GB" sz="800" dirty="0" err="1"/>
              <a:t>vy</a:t>
            </a:r>
            <a:r>
              <a:rPr lang="en-GB" sz="800" dirty="0"/>
              <a:t>----------------------</a:t>
            </a:r>
            <a:r>
              <a:rPr lang="en-GB" sz="800" dirty="0" err="1"/>
              <a:t>flgfslg</a:t>
            </a:r>
            <a:r>
              <a:rPr lang="en-GB" sz="800" dirty="0"/>
              <a:t>-------------------</a:t>
            </a:r>
            <a:r>
              <a:rPr lang="en-GB" sz="800" dirty="0" err="1"/>
              <a:t>ry</a:t>
            </a:r>
            <a:r>
              <a:rPr lang="en-GB" sz="800" dirty="0"/>
              <a:t>-</a:t>
            </a:r>
            <a:r>
              <a:rPr lang="en-GB" sz="800" dirty="0" err="1"/>
              <a:t>lwi</a:t>
            </a:r>
            <a:r>
              <a:rPr lang="en-GB" sz="800" dirty="0"/>
              <a:t>--</a:t>
            </a:r>
            <a:r>
              <a:rPr lang="en-GB" sz="800" dirty="0" err="1"/>
              <a:t>yyprgcv</a:t>
            </a:r>
            <a:r>
              <a:rPr lang="en-GB" sz="800" dirty="0"/>
              <a:t>------lf----d-----</a:t>
            </a:r>
            <a:r>
              <a:rPr lang="en-GB" sz="800" dirty="0" err="1"/>
              <a:t>pgcgegtphllkhigfapg</a:t>
            </a:r>
            <a:r>
              <a:rPr lang="en-GB" sz="800" dirty="0"/>
              <a:t>-----</a:t>
            </a:r>
            <a:r>
              <a:rPr lang="en-GB" sz="800" dirty="0" err="1"/>
              <a:t>vigr</a:t>
            </a:r>
            <a:r>
              <a:rPr lang="en-GB" sz="800" dirty="0"/>
              <a:t>-------</a:t>
            </a:r>
            <a:r>
              <a:rPr lang="en-GB" sz="800" dirty="0" err="1"/>
              <a:t>glkyillthghgdhvgglkelleif</a:t>
            </a:r>
            <a:r>
              <a:rPr lang="en-GB" sz="800" dirty="0"/>
              <a:t>--</a:t>
            </a:r>
            <a:r>
              <a:rPr lang="en-GB" sz="800" dirty="0" err="1"/>
              <a:t>ga</a:t>
            </a:r>
            <a:r>
              <a:rPr lang="en-GB" sz="800" dirty="0"/>
              <a:t>-------</a:t>
            </a:r>
            <a:r>
              <a:rPr lang="en-GB" sz="800" dirty="0" err="1"/>
              <a:t>tvygp</a:t>
            </a:r>
            <a:r>
              <a:rPr lang="en-GB" sz="800" dirty="0"/>
              <a:t>------------</a:t>
            </a:r>
            <a:r>
              <a:rPr lang="en-GB" sz="800" dirty="0" err="1"/>
              <a:t>agtaallarg</a:t>
            </a:r>
            <a:r>
              <a:rPr lang="en-GB" sz="800" dirty="0"/>
              <a:t>--</a:t>
            </a:r>
            <a:r>
              <a:rPr lang="en-GB" sz="800" dirty="0" err="1"/>
              <a:t>glmfpy-gl</a:t>
            </a:r>
            <a:r>
              <a:rPr lang="en-GB" sz="800" dirty="0"/>
              <a:t>------------------</a:t>
            </a:r>
            <a:r>
              <a:rPr lang="en-GB" sz="800" dirty="0" err="1"/>
              <a:t>eytlllgrgwpdfyy</a:t>
            </a:r>
            <a:r>
              <a:rPr lang="en-GB" sz="800" dirty="0"/>
              <a:t>---</a:t>
            </a:r>
            <a:r>
              <a:rPr lang="en-GB" sz="800" dirty="0" err="1"/>
              <a:t>plp</a:t>
            </a:r>
            <a:r>
              <a:rPr lang="en-GB" sz="800" dirty="0"/>
              <a:t>---------------------------------</a:t>
            </a:r>
            <a:r>
              <a:rPr lang="en-GB" sz="800" dirty="0" err="1"/>
              <a:t>gcd</a:t>
            </a:r>
            <a:r>
              <a:rPr lang="en-GB" sz="800" dirty="0"/>
              <a:t>---------</a:t>
            </a:r>
            <a:r>
              <a:rPr lang="en-GB" sz="800" dirty="0" err="1"/>
              <a:t>rlihpgpgdtrvflg</a:t>
            </a:r>
            <a:r>
              <a:rPr lang="en-GB" sz="800" dirty="0"/>
              <a:t>-----------------d---</a:t>
            </a:r>
            <a:r>
              <a:rPr lang="en-GB" sz="800" dirty="0" err="1"/>
              <a:t>clfgyhl</a:t>
            </a:r>
            <a:r>
              <a:rPr lang="en-GB" sz="800" dirty="0"/>
              <a:t>---</a:t>
            </a:r>
            <a:r>
              <a:rPr lang="en-GB" sz="800" dirty="0" err="1"/>
              <a:t>dpg</a:t>
            </a:r>
            <a:r>
              <a:rPr lang="en-GB" sz="800" dirty="0"/>
              <a:t>--</a:t>
            </a:r>
            <a:r>
              <a:rPr lang="en-GB" sz="800" dirty="0" err="1"/>
              <a:t>gtl</a:t>
            </a:r>
            <a:r>
              <a:rPr lang="en-GB" sz="800" dirty="0"/>
              <a:t>-----------------------------------------------------</a:t>
            </a:r>
            <a:r>
              <a:rPr lang="en-GB" sz="800" dirty="0" err="1"/>
              <a:t>gd</a:t>
            </a:r>
            <a:r>
              <a:rPr lang="en-GB" sz="800" dirty="0"/>
              <a:t>--</a:t>
            </a:r>
            <a:r>
              <a:rPr lang="en-GB" sz="800" dirty="0" err="1"/>
              <a:t>iclacdp</a:t>
            </a:r>
            <a:r>
              <a:rPr lang="en-GB" sz="800" dirty="0"/>
              <a:t>--</a:t>
            </a:r>
            <a:r>
              <a:rPr lang="en-GB" sz="800" dirty="0" err="1"/>
              <a:t>egirgpdvlcgd</a:t>
            </a:r>
            <a:r>
              <a:rPr lang="en-GB" sz="800" dirty="0"/>
              <a:t>----------</a:t>
            </a:r>
            <a:r>
              <a:rPr lang="en-GB" sz="800" dirty="0" err="1"/>
              <a:t>rc</a:t>
            </a:r>
            <a:r>
              <a:rPr lang="en-GB" sz="800" dirty="0"/>
              <a:t>-------f-------</a:t>
            </a:r>
            <a:r>
              <a:rPr lang="en-GB" sz="800" dirty="0" err="1"/>
              <a:t>wpktle</a:t>
            </a:r>
            <a:r>
              <a:rPr lang="en-GB" sz="800" dirty="0"/>
              <a:t>--k--ds----</a:t>
            </a:r>
            <a:r>
              <a:rPr lang="en-GB" sz="800" dirty="0" err="1"/>
              <a:t>fdkikelpkcdglkcllgghgg</a:t>
            </a:r>
            <a:r>
              <a:rPr lang="en-GB" sz="800" dirty="0"/>
              <a:t>----------------------------------</a:t>
            </a:r>
            <a:r>
              <a:rPr lang="en-GB" sz="800" dirty="0" err="1"/>
              <a:t>ygrq</a:t>
            </a:r>
            <a:r>
              <a:rPr lang="en-GB" sz="800" dirty="0"/>
              <a:t>-----</a:t>
            </a:r>
            <a:r>
              <a:rPr lang="en-GB" sz="800" dirty="0" err="1"/>
              <a:t>glkllirkyr</a:t>
            </a:r>
            <a:r>
              <a:rPr lang="en-GB" sz="800" dirty="0"/>
              <a:t>---elf------------------------------------------------------</a:t>
            </a:r>
          </a:p>
          <a:p>
            <a:r>
              <a:rPr lang="en-GB" sz="800" dirty="0"/>
              <a:t>&gt;3 </a:t>
            </a:r>
          </a:p>
          <a:p>
            <a:r>
              <a:rPr lang="en-GB" sz="800" dirty="0" smtClean="0"/>
              <a:t>---------------------------------------</a:t>
            </a:r>
            <a:r>
              <a:rPr lang="en-GB" sz="800" dirty="0" err="1"/>
              <a:t>iy</a:t>
            </a:r>
            <a:r>
              <a:rPr lang="en-GB" sz="800" dirty="0"/>
              <a:t>-</a:t>
            </a:r>
            <a:r>
              <a:rPr lang="en-GB" sz="800" dirty="0" err="1"/>
              <a:t>yglld</a:t>
            </a:r>
            <a:r>
              <a:rPr lang="en-GB" sz="800" dirty="0"/>
              <a:t>---------------</a:t>
            </a:r>
            <a:r>
              <a:rPr lang="en-GB" sz="800" dirty="0" err="1"/>
              <a:t>gfagfgav</a:t>
            </a:r>
            <a:r>
              <a:rPr lang="en-GB" sz="800" dirty="0"/>
              <a:t>-------------------</a:t>
            </a:r>
            <a:r>
              <a:rPr lang="en-GB" sz="800" dirty="0" err="1"/>
              <a:t>lt</a:t>
            </a:r>
            <a:r>
              <a:rPr lang="en-GB" sz="800" dirty="0"/>
              <a:t>-</a:t>
            </a:r>
            <a:r>
              <a:rPr lang="en-GB" sz="800" dirty="0" err="1"/>
              <a:t>lwv</a:t>
            </a:r>
            <a:r>
              <a:rPr lang="en-GB" sz="800" dirty="0"/>
              <a:t>---</a:t>
            </a:r>
            <a:r>
              <a:rPr lang="en-GB" sz="800" dirty="0" err="1"/>
              <a:t>tpdgli</a:t>
            </a:r>
            <a:r>
              <a:rPr lang="en-GB" sz="800" dirty="0"/>
              <a:t>------lf----d-----</a:t>
            </a:r>
            <a:r>
              <a:rPr lang="en-GB" sz="800" dirty="0" err="1"/>
              <a:t>ggcgdgtphllldwg</a:t>
            </a:r>
            <a:r>
              <a:rPr lang="en-GB" sz="800" dirty="0"/>
              <a:t>-</a:t>
            </a:r>
            <a:r>
              <a:rPr lang="en-GB" sz="800" dirty="0" err="1"/>
              <a:t>vpg</a:t>
            </a:r>
            <a:r>
              <a:rPr lang="en-GB" sz="800" dirty="0"/>
              <a:t>-----</a:t>
            </a:r>
            <a:r>
              <a:rPr lang="en-GB" sz="800" dirty="0" err="1"/>
              <a:t>pigk</a:t>
            </a:r>
            <a:r>
              <a:rPr lang="en-GB" sz="800" dirty="0"/>
              <a:t>-------</a:t>
            </a:r>
            <a:r>
              <a:rPr lang="en-GB" sz="800" dirty="0" err="1"/>
              <a:t>klkyilithghgdhigglgllgcrr</a:t>
            </a:r>
            <a:r>
              <a:rPr lang="en-GB" sz="800" dirty="0"/>
              <a:t>--</a:t>
            </a:r>
            <a:r>
              <a:rPr lang="en-GB" sz="800" dirty="0" err="1"/>
              <a:t>ga</a:t>
            </a:r>
            <a:r>
              <a:rPr lang="en-GB" sz="800" dirty="0"/>
              <a:t>-------</a:t>
            </a:r>
            <a:r>
              <a:rPr lang="en-GB" sz="800" dirty="0" err="1"/>
              <a:t>yvygp</a:t>
            </a:r>
            <a:r>
              <a:rPr lang="en-GB" sz="800" dirty="0"/>
              <a:t>------------</a:t>
            </a:r>
            <a:r>
              <a:rPr lang="en-GB" sz="800" dirty="0" err="1"/>
              <a:t>gggrlllpkg</a:t>
            </a:r>
            <a:r>
              <a:rPr lang="en-GB" sz="800" dirty="0"/>
              <a:t>--g--------------------------</a:t>
            </a:r>
            <a:r>
              <a:rPr lang="en-GB" sz="800" dirty="0" err="1"/>
              <a:t>ddtlllgggwpdfyy</a:t>
            </a:r>
            <a:r>
              <a:rPr lang="en-GB" sz="800" dirty="0"/>
              <a:t>---</a:t>
            </a:r>
            <a:r>
              <a:rPr lang="en-GB" sz="800" dirty="0" err="1"/>
              <a:t>pga</a:t>
            </a:r>
            <a:r>
              <a:rPr lang="en-GB" sz="800" dirty="0"/>
              <a:t>--------------------------------</a:t>
            </a:r>
            <a:r>
              <a:rPr lang="en-GB" sz="800" dirty="0" err="1"/>
              <a:t>hwpd</a:t>
            </a:r>
            <a:r>
              <a:rPr lang="en-GB" sz="800" dirty="0"/>
              <a:t>---------</a:t>
            </a:r>
            <a:r>
              <a:rPr lang="en-GB" sz="800" dirty="0" err="1"/>
              <a:t>rvirwlpeg</a:t>
            </a:r>
            <a:r>
              <a:rPr lang="en-GB" sz="800" dirty="0"/>
              <a:t>-</a:t>
            </a:r>
            <a:r>
              <a:rPr lang="en-GB" sz="800" dirty="0" err="1"/>
              <a:t>rvllg</a:t>
            </a:r>
            <a:r>
              <a:rPr lang="en-GB" sz="800" dirty="0"/>
              <a:t>-----------------g---</a:t>
            </a:r>
            <a:r>
              <a:rPr lang="en-GB" sz="800" dirty="0" err="1"/>
              <a:t>cvftarl</a:t>
            </a:r>
            <a:r>
              <a:rPr lang="en-GB" sz="800" dirty="0"/>
              <a:t>---</a:t>
            </a:r>
            <a:r>
              <a:rPr lang="en-GB" sz="800" dirty="0" err="1"/>
              <a:t>tlg</a:t>
            </a:r>
            <a:r>
              <a:rPr lang="en-GB" sz="800" dirty="0"/>
              <a:t>--</a:t>
            </a:r>
            <a:r>
              <a:rPr lang="en-GB" sz="800" dirty="0" err="1"/>
              <a:t>gtl</a:t>
            </a:r>
            <a:r>
              <a:rPr lang="en-GB" sz="800" dirty="0"/>
              <a:t>-----------------------------------------------------</a:t>
            </a:r>
            <a:r>
              <a:rPr lang="en-GB" sz="800" dirty="0" err="1"/>
              <a:t>gc</a:t>
            </a:r>
            <a:r>
              <a:rPr lang="en-GB" sz="800" dirty="0"/>
              <a:t>--</a:t>
            </a:r>
            <a:r>
              <a:rPr lang="en-GB" sz="800" dirty="0" err="1"/>
              <a:t>ltwpckgldglkpgcdvlvge</a:t>
            </a:r>
            <a:r>
              <a:rPr lang="en-GB" sz="800" dirty="0"/>
              <a:t>-----------y-------y-------</a:t>
            </a:r>
            <a:r>
              <a:rPr lang="en-GB" sz="800" dirty="0" err="1"/>
              <a:t>ypgliddyr</a:t>
            </a:r>
            <a:r>
              <a:rPr lang="en-GB" sz="800" dirty="0"/>
              <a:t>--</a:t>
            </a:r>
            <a:r>
              <a:rPr lang="en-GB" sz="800" dirty="0" err="1"/>
              <a:t>hr</a:t>
            </a:r>
            <a:r>
              <a:rPr lang="en-GB" sz="800" dirty="0"/>
              <a:t>----</a:t>
            </a:r>
            <a:r>
              <a:rPr lang="en-GB" sz="800" dirty="0" err="1"/>
              <a:t>fpqaralp</a:t>
            </a:r>
            <a:r>
              <a:rPr lang="en-GB" sz="800" dirty="0"/>
              <a:t>---</a:t>
            </a:r>
            <a:r>
              <a:rPr lang="en-GB" sz="800" dirty="0" err="1"/>
              <a:t>gclillpghgg</a:t>
            </a:r>
            <a:r>
              <a:rPr lang="en-GB" sz="800" dirty="0"/>
              <a:t>-----------------------------------</a:t>
            </a:r>
            <a:r>
              <a:rPr lang="en-GB" sz="800" dirty="0" err="1"/>
              <a:t>ggq</a:t>
            </a:r>
            <a:r>
              <a:rPr lang="en-GB" sz="800" dirty="0"/>
              <a:t>-----g--</a:t>
            </a:r>
            <a:r>
              <a:rPr lang="en-GB" sz="800" dirty="0" err="1"/>
              <a:t>lllkeyl</a:t>
            </a:r>
            <a:r>
              <a:rPr lang="en-GB" sz="800" dirty="0"/>
              <a:t>---</a:t>
            </a:r>
            <a:r>
              <a:rPr lang="en-GB" sz="800" dirty="0" err="1"/>
              <a:t>ely</a:t>
            </a:r>
            <a:r>
              <a:rPr lang="en-GB" sz="800" dirty="0"/>
              <a:t>-</a:t>
            </a:r>
            <a:r>
              <a:rPr lang="en-GB" sz="800" dirty="0" smtClean="0"/>
              <a:t>-----------------------------------------------------</a:t>
            </a:r>
            <a:endParaRPr lang="en-GB" sz="800" dirty="0"/>
          </a:p>
        </p:txBody>
      </p:sp>
      <p:sp>
        <p:nvSpPr>
          <p:cNvPr id="20" name="Right Arrow 19"/>
          <p:cNvSpPr/>
          <p:nvPr/>
        </p:nvSpPr>
        <p:spPr>
          <a:xfrm rot="2699557">
            <a:off x="3888692" y="4234002"/>
            <a:ext cx="392984" cy="288032"/>
          </a:xfrm>
          <a:prstGeom prst="rightArrow">
            <a:avLst>
              <a:gd name="adj1" fmla="val 50000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5678598" y="1036758"/>
            <a:ext cx="1985620" cy="1848493"/>
            <a:chOff x="5322684" y="1036759"/>
            <a:chExt cx="1337548" cy="12561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22684" y="1196752"/>
              <a:ext cx="0" cy="620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22684" y="1201409"/>
              <a:ext cx="5668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47328" y="1628800"/>
              <a:ext cx="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322684" y="1823548"/>
              <a:ext cx="4246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747328" y="1628800"/>
              <a:ext cx="3407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770306" y="2076872"/>
              <a:ext cx="470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240688" y="1860848"/>
              <a:ext cx="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65712" y="1864472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265712" y="2292896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17712" y="1036759"/>
              <a:ext cx="0" cy="3272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924847" y="1040533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924847" y="1364048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5532179" y="1573037"/>
            <a:ext cx="292837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19009947">
            <a:off x="4603331" y="2200136"/>
            <a:ext cx="392984" cy="288032"/>
          </a:xfrm>
          <a:prstGeom prst="rightArrow">
            <a:avLst>
              <a:gd name="adj1" fmla="val 50000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857620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7045" y="564649"/>
            <a:ext cx="653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So we went back to our 100 bootstrap reconstructed trees …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77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13791" y="1614511"/>
            <a:ext cx="4082505" cy="3672408"/>
            <a:chOff x="201463" y="908720"/>
            <a:chExt cx="3325913" cy="201298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773" y="978903"/>
              <a:ext cx="1561603" cy="10132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63" y="908720"/>
              <a:ext cx="1845289" cy="11972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795" y="1897156"/>
              <a:ext cx="1579045" cy="10245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2" name="Rectangle 1"/>
          <p:cNvSpPr/>
          <p:nvPr/>
        </p:nvSpPr>
        <p:spPr>
          <a:xfrm>
            <a:off x="4986176" y="3602869"/>
            <a:ext cx="3741616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&gt;1 </a:t>
            </a:r>
          </a:p>
          <a:p>
            <a:r>
              <a:rPr lang="en-GB" sz="800" dirty="0" smtClean="0"/>
              <a:t>----------------------</a:t>
            </a:r>
            <a:r>
              <a:rPr lang="en-GB" sz="800" dirty="0" err="1"/>
              <a:t>iplp</a:t>
            </a:r>
            <a:r>
              <a:rPr lang="en-GB" sz="800" dirty="0"/>
              <a:t>------</a:t>
            </a:r>
            <a:r>
              <a:rPr lang="en-GB" sz="800" dirty="0" err="1"/>
              <a:t>plsdg</a:t>
            </a:r>
            <a:r>
              <a:rPr lang="en-GB" sz="800" dirty="0"/>
              <a:t>--</a:t>
            </a:r>
            <a:r>
              <a:rPr lang="en-GB" sz="800" dirty="0" err="1"/>
              <a:t>vy</a:t>
            </a:r>
            <a:r>
              <a:rPr lang="en-GB" sz="800" dirty="0"/>
              <a:t>-</a:t>
            </a:r>
            <a:r>
              <a:rPr lang="en-GB" sz="800" dirty="0" err="1"/>
              <a:t>yvwld</a:t>
            </a:r>
            <a:r>
              <a:rPr lang="en-GB" sz="800" dirty="0"/>
              <a:t>---------------</a:t>
            </a:r>
            <a:r>
              <a:rPr lang="en-GB" sz="800" dirty="0" err="1"/>
              <a:t>eftgfgag</a:t>
            </a:r>
            <a:r>
              <a:rPr lang="en-GB" sz="800" dirty="0"/>
              <a:t>------------------</a:t>
            </a:r>
            <a:r>
              <a:rPr lang="en-GB" sz="800" dirty="0" err="1"/>
              <a:t>pltgllv</a:t>
            </a:r>
            <a:r>
              <a:rPr lang="en-GB" sz="800" dirty="0"/>
              <a:t>---</a:t>
            </a:r>
            <a:r>
              <a:rPr lang="en-GB" sz="800" dirty="0" err="1"/>
              <a:t>ypdgri</a:t>
            </a:r>
            <a:r>
              <a:rPr lang="en-GB" sz="800" dirty="0"/>
              <a:t>------li----d-----</a:t>
            </a:r>
            <a:r>
              <a:rPr lang="en-GB" sz="800" dirty="0" err="1"/>
              <a:t>pvcgeggthgllnwg</a:t>
            </a:r>
            <a:r>
              <a:rPr lang="en-GB" sz="800" dirty="0"/>
              <a:t>-</a:t>
            </a:r>
            <a:r>
              <a:rPr lang="en-GB" sz="800" dirty="0" err="1"/>
              <a:t>apg</a:t>
            </a:r>
            <a:r>
              <a:rPr lang="en-GB" sz="800" dirty="0"/>
              <a:t>-----</a:t>
            </a:r>
            <a:r>
              <a:rPr lang="en-GB" sz="800" dirty="0" err="1"/>
              <a:t>klgr</a:t>
            </a:r>
            <a:r>
              <a:rPr lang="en-GB" sz="800" dirty="0"/>
              <a:t>-------</a:t>
            </a:r>
            <a:r>
              <a:rPr lang="en-GB" sz="800" dirty="0" err="1"/>
              <a:t>klkyilithghgdhigglwgllkir</a:t>
            </a:r>
            <a:r>
              <a:rPr lang="en-GB" sz="800" dirty="0"/>
              <a:t>--</a:t>
            </a:r>
            <a:r>
              <a:rPr lang="en-GB" sz="800" dirty="0" err="1"/>
              <a:t>ga</a:t>
            </a:r>
            <a:r>
              <a:rPr lang="en-GB" sz="800" dirty="0"/>
              <a:t>-------</a:t>
            </a:r>
            <a:r>
              <a:rPr lang="en-GB" sz="800" dirty="0" err="1"/>
              <a:t>tvygp</a:t>
            </a:r>
            <a:r>
              <a:rPr lang="en-GB" sz="800" dirty="0"/>
              <a:t>------------</a:t>
            </a:r>
            <a:r>
              <a:rPr lang="en-GB" sz="800" dirty="0" err="1"/>
              <a:t>ggtrallprg</a:t>
            </a:r>
            <a:r>
              <a:rPr lang="en-GB" sz="800" dirty="0"/>
              <a:t>--g--------------------------</a:t>
            </a:r>
            <a:r>
              <a:rPr lang="en-GB" sz="800" dirty="0" err="1"/>
              <a:t>eytlflkggwpdcyy</a:t>
            </a:r>
            <a:r>
              <a:rPr lang="en-GB" sz="800" dirty="0"/>
              <a:t>---</a:t>
            </a:r>
            <a:r>
              <a:rPr lang="en-GB" sz="800" dirty="0" err="1"/>
              <a:t>pga</a:t>
            </a:r>
            <a:r>
              <a:rPr lang="en-GB" sz="800" dirty="0"/>
              <a:t>--------------------------------</a:t>
            </a:r>
            <a:r>
              <a:rPr lang="en-GB" sz="800" dirty="0" err="1"/>
              <a:t>hycd</a:t>
            </a:r>
            <a:r>
              <a:rPr lang="en-GB" sz="800" dirty="0"/>
              <a:t>---------</a:t>
            </a:r>
            <a:r>
              <a:rPr lang="en-GB" sz="800" dirty="0" err="1"/>
              <a:t>rwivwlpeg</a:t>
            </a:r>
            <a:r>
              <a:rPr lang="en-GB" sz="800" dirty="0"/>
              <a:t>-</a:t>
            </a:r>
            <a:r>
              <a:rPr lang="en-GB" sz="800" dirty="0" err="1"/>
              <a:t>rvllg</a:t>
            </a:r>
            <a:r>
              <a:rPr lang="en-GB" sz="800" dirty="0"/>
              <a:t>-----------------g---</a:t>
            </a:r>
            <a:r>
              <a:rPr lang="en-GB" sz="800" dirty="0" err="1"/>
              <a:t>ccfgyrf</a:t>
            </a:r>
            <a:r>
              <a:rPr lang="en-GB" sz="800" dirty="0"/>
              <a:t>---</a:t>
            </a:r>
            <a:r>
              <a:rPr lang="en-GB" sz="800" dirty="0" err="1"/>
              <a:t>avp</a:t>
            </a:r>
            <a:r>
              <a:rPr lang="en-GB" sz="800" dirty="0"/>
              <a:t>--</a:t>
            </a:r>
            <a:r>
              <a:rPr lang="en-GB" sz="800" dirty="0" err="1"/>
              <a:t>gkl</a:t>
            </a:r>
            <a:r>
              <a:rPr lang="en-GB" sz="800" dirty="0"/>
              <a:t>-----------------------------------------------------</a:t>
            </a:r>
            <a:r>
              <a:rPr lang="en-GB" sz="800" dirty="0" err="1"/>
              <a:t>gd</a:t>
            </a:r>
            <a:r>
              <a:rPr lang="en-GB" sz="800" dirty="0"/>
              <a:t>--</a:t>
            </a:r>
            <a:r>
              <a:rPr lang="en-GB" sz="800" dirty="0" err="1"/>
              <a:t>ltlacd</a:t>
            </a:r>
            <a:r>
              <a:rPr lang="en-GB" sz="800" dirty="0"/>
              <a:t>-------</a:t>
            </a:r>
            <a:r>
              <a:rPr lang="en-GB" sz="800" dirty="0" err="1"/>
              <a:t>ftavlvhe</a:t>
            </a:r>
            <a:r>
              <a:rPr lang="en-GB" sz="800" dirty="0"/>
              <a:t>-----------y---------------</a:t>
            </a:r>
            <a:r>
              <a:rPr lang="en-GB" sz="800" dirty="0" err="1"/>
              <a:t>wpktiddyr</a:t>
            </a:r>
            <a:r>
              <a:rPr lang="en-GB" sz="800" dirty="0"/>
              <a:t>--</a:t>
            </a:r>
            <a:r>
              <a:rPr lang="en-GB" sz="800" dirty="0" err="1"/>
              <a:t>sk</a:t>
            </a:r>
            <a:r>
              <a:rPr lang="en-GB" sz="800" dirty="0"/>
              <a:t>----</a:t>
            </a:r>
            <a:r>
              <a:rPr lang="en-GB" sz="800" dirty="0" err="1"/>
              <a:t>fdqvaelg</a:t>
            </a:r>
            <a:r>
              <a:rPr lang="en-GB" sz="800" dirty="0"/>
              <a:t>---</a:t>
            </a:r>
            <a:r>
              <a:rPr lang="en-GB" sz="800" dirty="0" err="1"/>
              <a:t>gvkklipghgd</a:t>
            </a:r>
            <a:r>
              <a:rPr lang="en-GB" sz="800" dirty="0"/>
              <a:t>-----------------------------------</a:t>
            </a:r>
            <a:r>
              <a:rPr lang="en-GB" sz="800" dirty="0" err="1"/>
              <a:t>ggq</a:t>
            </a:r>
            <a:r>
              <a:rPr lang="en-GB" sz="800" dirty="0"/>
              <a:t>-----g--</a:t>
            </a:r>
            <a:r>
              <a:rPr lang="en-GB" sz="800" dirty="0" err="1"/>
              <a:t>lllkayr</a:t>
            </a:r>
            <a:r>
              <a:rPr lang="en-GB" sz="800" dirty="0"/>
              <a:t>---</a:t>
            </a:r>
            <a:r>
              <a:rPr lang="en-GB" sz="800" dirty="0" err="1"/>
              <a:t>dff</a:t>
            </a:r>
            <a:r>
              <a:rPr lang="en-GB" sz="800" dirty="0"/>
              <a:t>------------------------------------------------------</a:t>
            </a:r>
          </a:p>
          <a:p>
            <a:r>
              <a:rPr lang="en-GB" sz="800" dirty="0"/>
              <a:t>&gt;2</a:t>
            </a:r>
          </a:p>
          <a:p>
            <a:r>
              <a:rPr lang="en-GB" sz="800" dirty="0" smtClean="0"/>
              <a:t>---------------------------------</a:t>
            </a:r>
            <a:r>
              <a:rPr lang="en-GB" sz="800" dirty="0" err="1"/>
              <a:t>lldg</a:t>
            </a:r>
            <a:r>
              <a:rPr lang="en-GB" sz="800" dirty="0"/>
              <a:t>--</a:t>
            </a:r>
            <a:r>
              <a:rPr lang="en-GB" sz="800" dirty="0" err="1"/>
              <a:t>vy</a:t>
            </a:r>
            <a:r>
              <a:rPr lang="en-GB" sz="800" dirty="0"/>
              <a:t>----------------------</a:t>
            </a:r>
            <a:r>
              <a:rPr lang="en-GB" sz="800" dirty="0" err="1"/>
              <a:t>flgfslg</a:t>
            </a:r>
            <a:r>
              <a:rPr lang="en-GB" sz="800" dirty="0"/>
              <a:t>-------------------</a:t>
            </a:r>
            <a:r>
              <a:rPr lang="en-GB" sz="800" dirty="0" err="1"/>
              <a:t>ry</a:t>
            </a:r>
            <a:r>
              <a:rPr lang="en-GB" sz="800" dirty="0"/>
              <a:t>-</a:t>
            </a:r>
            <a:r>
              <a:rPr lang="en-GB" sz="800" dirty="0" err="1"/>
              <a:t>lwi</a:t>
            </a:r>
            <a:r>
              <a:rPr lang="en-GB" sz="800" dirty="0"/>
              <a:t>--</a:t>
            </a:r>
            <a:r>
              <a:rPr lang="en-GB" sz="800" dirty="0" err="1"/>
              <a:t>yyprgcv</a:t>
            </a:r>
            <a:r>
              <a:rPr lang="en-GB" sz="800" dirty="0"/>
              <a:t>------lf----d-----</a:t>
            </a:r>
            <a:r>
              <a:rPr lang="en-GB" sz="800" dirty="0" err="1"/>
              <a:t>pgcgegtphllkhigfapg</a:t>
            </a:r>
            <a:r>
              <a:rPr lang="en-GB" sz="800" dirty="0"/>
              <a:t>-----</a:t>
            </a:r>
            <a:r>
              <a:rPr lang="en-GB" sz="800" dirty="0" err="1"/>
              <a:t>vigr</a:t>
            </a:r>
            <a:r>
              <a:rPr lang="en-GB" sz="800" dirty="0"/>
              <a:t>-------</a:t>
            </a:r>
            <a:r>
              <a:rPr lang="en-GB" sz="800" dirty="0" err="1"/>
              <a:t>glkyillthghgdhvgglkelleif</a:t>
            </a:r>
            <a:r>
              <a:rPr lang="en-GB" sz="800" dirty="0"/>
              <a:t>--</a:t>
            </a:r>
            <a:r>
              <a:rPr lang="en-GB" sz="800" dirty="0" err="1"/>
              <a:t>ga</a:t>
            </a:r>
            <a:r>
              <a:rPr lang="en-GB" sz="800" dirty="0"/>
              <a:t>-------</a:t>
            </a:r>
            <a:r>
              <a:rPr lang="en-GB" sz="800" dirty="0" err="1"/>
              <a:t>tvygp</a:t>
            </a:r>
            <a:r>
              <a:rPr lang="en-GB" sz="800" dirty="0"/>
              <a:t>------------</a:t>
            </a:r>
            <a:r>
              <a:rPr lang="en-GB" sz="800" dirty="0" err="1"/>
              <a:t>agtaallarg</a:t>
            </a:r>
            <a:r>
              <a:rPr lang="en-GB" sz="800" dirty="0"/>
              <a:t>--</a:t>
            </a:r>
            <a:r>
              <a:rPr lang="en-GB" sz="800" dirty="0" err="1"/>
              <a:t>glmfpy-gl</a:t>
            </a:r>
            <a:r>
              <a:rPr lang="en-GB" sz="800" dirty="0"/>
              <a:t>------------------</a:t>
            </a:r>
            <a:r>
              <a:rPr lang="en-GB" sz="800" dirty="0" err="1"/>
              <a:t>eytlllgrgwpdfyy</a:t>
            </a:r>
            <a:r>
              <a:rPr lang="en-GB" sz="800" dirty="0"/>
              <a:t>---</a:t>
            </a:r>
            <a:r>
              <a:rPr lang="en-GB" sz="800" dirty="0" err="1"/>
              <a:t>plp</a:t>
            </a:r>
            <a:r>
              <a:rPr lang="en-GB" sz="800" dirty="0"/>
              <a:t>---------------------------------</a:t>
            </a:r>
            <a:r>
              <a:rPr lang="en-GB" sz="800" dirty="0" err="1"/>
              <a:t>gcd</a:t>
            </a:r>
            <a:r>
              <a:rPr lang="en-GB" sz="800" dirty="0"/>
              <a:t>---------</a:t>
            </a:r>
            <a:r>
              <a:rPr lang="en-GB" sz="800" dirty="0" err="1"/>
              <a:t>rlihpgpgdtrvflg</a:t>
            </a:r>
            <a:r>
              <a:rPr lang="en-GB" sz="800" dirty="0"/>
              <a:t>-----------------d---</a:t>
            </a:r>
            <a:r>
              <a:rPr lang="en-GB" sz="800" dirty="0" err="1"/>
              <a:t>clfgyhl</a:t>
            </a:r>
            <a:r>
              <a:rPr lang="en-GB" sz="800" dirty="0"/>
              <a:t>---</a:t>
            </a:r>
            <a:r>
              <a:rPr lang="en-GB" sz="800" dirty="0" err="1"/>
              <a:t>dpg</a:t>
            </a:r>
            <a:r>
              <a:rPr lang="en-GB" sz="800" dirty="0"/>
              <a:t>--</a:t>
            </a:r>
            <a:r>
              <a:rPr lang="en-GB" sz="800" dirty="0" err="1"/>
              <a:t>gtl</a:t>
            </a:r>
            <a:r>
              <a:rPr lang="en-GB" sz="800" dirty="0"/>
              <a:t>-----------------------------------------------------</a:t>
            </a:r>
            <a:r>
              <a:rPr lang="en-GB" sz="800" dirty="0" err="1"/>
              <a:t>gd</a:t>
            </a:r>
            <a:r>
              <a:rPr lang="en-GB" sz="800" dirty="0"/>
              <a:t>--</a:t>
            </a:r>
            <a:r>
              <a:rPr lang="en-GB" sz="800" dirty="0" err="1"/>
              <a:t>iclacdp</a:t>
            </a:r>
            <a:r>
              <a:rPr lang="en-GB" sz="800" dirty="0"/>
              <a:t>--</a:t>
            </a:r>
            <a:r>
              <a:rPr lang="en-GB" sz="800" dirty="0" err="1"/>
              <a:t>egirgpdvlcgd</a:t>
            </a:r>
            <a:r>
              <a:rPr lang="en-GB" sz="800" dirty="0"/>
              <a:t>----------</a:t>
            </a:r>
            <a:r>
              <a:rPr lang="en-GB" sz="800" dirty="0" err="1"/>
              <a:t>rc</a:t>
            </a:r>
            <a:r>
              <a:rPr lang="en-GB" sz="800" dirty="0"/>
              <a:t>-------f-------</a:t>
            </a:r>
            <a:r>
              <a:rPr lang="en-GB" sz="800" dirty="0" err="1"/>
              <a:t>wpktle</a:t>
            </a:r>
            <a:r>
              <a:rPr lang="en-GB" sz="800" dirty="0"/>
              <a:t>--k--ds----</a:t>
            </a:r>
            <a:r>
              <a:rPr lang="en-GB" sz="800" dirty="0" err="1"/>
              <a:t>fdkikelpkcdglkcllgghgg</a:t>
            </a:r>
            <a:r>
              <a:rPr lang="en-GB" sz="800" dirty="0"/>
              <a:t>----------------------------------</a:t>
            </a:r>
            <a:r>
              <a:rPr lang="en-GB" sz="800" dirty="0" err="1"/>
              <a:t>ygrq</a:t>
            </a:r>
            <a:r>
              <a:rPr lang="en-GB" sz="800" dirty="0"/>
              <a:t>-----</a:t>
            </a:r>
            <a:r>
              <a:rPr lang="en-GB" sz="800" dirty="0" err="1"/>
              <a:t>glkllirkyr</a:t>
            </a:r>
            <a:r>
              <a:rPr lang="en-GB" sz="800" dirty="0"/>
              <a:t>---elf------------------------------------------------------</a:t>
            </a:r>
          </a:p>
          <a:p>
            <a:r>
              <a:rPr lang="en-GB" sz="800" dirty="0"/>
              <a:t>&gt;3 </a:t>
            </a:r>
          </a:p>
          <a:p>
            <a:r>
              <a:rPr lang="en-GB" sz="800" dirty="0" smtClean="0"/>
              <a:t>---------------------------------------</a:t>
            </a:r>
            <a:r>
              <a:rPr lang="en-GB" sz="800" dirty="0" err="1"/>
              <a:t>iy</a:t>
            </a:r>
            <a:r>
              <a:rPr lang="en-GB" sz="800" dirty="0"/>
              <a:t>-</a:t>
            </a:r>
            <a:r>
              <a:rPr lang="en-GB" sz="800" dirty="0" err="1"/>
              <a:t>yglld</a:t>
            </a:r>
            <a:r>
              <a:rPr lang="en-GB" sz="800" dirty="0"/>
              <a:t>---------------</a:t>
            </a:r>
            <a:r>
              <a:rPr lang="en-GB" sz="800" dirty="0" err="1"/>
              <a:t>gfagfgav</a:t>
            </a:r>
            <a:r>
              <a:rPr lang="en-GB" sz="800" dirty="0"/>
              <a:t>-------------------</a:t>
            </a:r>
            <a:r>
              <a:rPr lang="en-GB" sz="800" dirty="0" err="1"/>
              <a:t>lt</a:t>
            </a:r>
            <a:r>
              <a:rPr lang="en-GB" sz="800" dirty="0"/>
              <a:t>-</a:t>
            </a:r>
            <a:r>
              <a:rPr lang="en-GB" sz="800" dirty="0" err="1"/>
              <a:t>lwv</a:t>
            </a:r>
            <a:r>
              <a:rPr lang="en-GB" sz="800" dirty="0"/>
              <a:t>---</a:t>
            </a:r>
            <a:r>
              <a:rPr lang="en-GB" sz="800" dirty="0" err="1"/>
              <a:t>tpdgli</a:t>
            </a:r>
            <a:r>
              <a:rPr lang="en-GB" sz="800" dirty="0"/>
              <a:t>------lf----d-----</a:t>
            </a:r>
            <a:r>
              <a:rPr lang="en-GB" sz="800" dirty="0" err="1"/>
              <a:t>ggcgdgtphllldwg</a:t>
            </a:r>
            <a:r>
              <a:rPr lang="en-GB" sz="800" dirty="0"/>
              <a:t>-</a:t>
            </a:r>
            <a:r>
              <a:rPr lang="en-GB" sz="800" dirty="0" err="1"/>
              <a:t>vpg</a:t>
            </a:r>
            <a:r>
              <a:rPr lang="en-GB" sz="800" dirty="0"/>
              <a:t>-----</a:t>
            </a:r>
            <a:r>
              <a:rPr lang="en-GB" sz="800" dirty="0" err="1"/>
              <a:t>pigk</a:t>
            </a:r>
            <a:r>
              <a:rPr lang="en-GB" sz="800" dirty="0"/>
              <a:t>-------</a:t>
            </a:r>
            <a:r>
              <a:rPr lang="en-GB" sz="800" dirty="0" err="1"/>
              <a:t>klkyilithghgdhigglgllgcrr</a:t>
            </a:r>
            <a:r>
              <a:rPr lang="en-GB" sz="800" dirty="0"/>
              <a:t>--</a:t>
            </a:r>
            <a:r>
              <a:rPr lang="en-GB" sz="800" dirty="0" err="1"/>
              <a:t>ga</a:t>
            </a:r>
            <a:r>
              <a:rPr lang="en-GB" sz="800" dirty="0"/>
              <a:t>-------</a:t>
            </a:r>
            <a:r>
              <a:rPr lang="en-GB" sz="800" dirty="0" err="1"/>
              <a:t>yvygp</a:t>
            </a:r>
            <a:r>
              <a:rPr lang="en-GB" sz="800" dirty="0"/>
              <a:t>------------</a:t>
            </a:r>
            <a:r>
              <a:rPr lang="en-GB" sz="800" dirty="0" err="1"/>
              <a:t>gggrlllpkg</a:t>
            </a:r>
            <a:r>
              <a:rPr lang="en-GB" sz="800" dirty="0"/>
              <a:t>--g--------------------------</a:t>
            </a:r>
            <a:r>
              <a:rPr lang="en-GB" sz="800" dirty="0" err="1"/>
              <a:t>ddtlllgggwpdfyy</a:t>
            </a:r>
            <a:r>
              <a:rPr lang="en-GB" sz="800" dirty="0"/>
              <a:t>---</a:t>
            </a:r>
            <a:r>
              <a:rPr lang="en-GB" sz="800" dirty="0" err="1"/>
              <a:t>pga</a:t>
            </a:r>
            <a:r>
              <a:rPr lang="en-GB" sz="800" dirty="0"/>
              <a:t>--------------------------------</a:t>
            </a:r>
            <a:r>
              <a:rPr lang="en-GB" sz="800" dirty="0" err="1"/>
              <a:t>hwpd</a:t>
            </a:r>
            <a:r>
              <a:rPr lang="en-GB" sz="800" dirty="0"/>
              <a:t>---------</a:t>
            </a:r>
            <a:r>
              <a:rPr lang="en-GB" sz="800" dirty="0" err="1"/>
              <a:t>rvirwlpeg</a:t>
            </a:r>
            <a:r>
              <a:rPr lang="en-GB" sz="800" dirty="0"/>
              <a:t>-</a:t>
            </a:r>
            <a:r>
              <a:rPr lang="en-GB" sz="800" dirty="0" err="1"/>
              <a:t>rvllg</a:t>
            </a:r>
            <a:r>
              <a:rPr lang="en-GB" sz="800" dirty="0"/>
              <a:t>-----------------g---</a:t>
            </a:r>
            <a:r>
              <a:rPr lang="en-GB" sz="800" dirty="0" err="1"/>
              <a:t>cvftarl</a:t>
            </a:r>
            <a:r>
              <a:rPr lang="en-GB" sz="800" dirty="0"/>
              <a:t>---</a:t>
            </a:r>
            <a:r>
              <a:rPr lang="en-GB" sz="800" dirty="0" err="1"/>
              <a:t>tlg</a:t>
            </a:r>
            <a:r>
              <a:rPr lang="en-GB" sz="800" dirty="0"/>
              <a:t>--</a:t>
            </a:r>
            <a:r>
              <a:rPr lang="en-GB" sz="800" dirty="0" err="1"/>
              <a:t>gtl</a:t>
            </a:r>
            <a:r>
              <a:rPr lang="en-GB" sz="800" dirty="0"/>
              <a:t>-----------------------------------------------------</a:t>
            </a:r>
            <a:r>
              <a:rPr lang="en-GB" sz="800" dirty="0" err="1"/>
              <a:t>gc</a:t>
            </a:r>
            <a:r>
              <a:rPr lang="en-GB" sz="800" dirty="0"/>
              <a:t>--</a:t>
            </a:r>
            <a:r>
              <a:rPr lang="en-GB" sz="800" dirty="0" err="1"/>
              <a:t>ltwpckgldglkpgcdvlvge</a:t>
            </a:r>
            <a:r>
              <a:rPr lang="en-GB" sz="800" dirty="0"/>
              <a:t>-----------y-------y-------</a:t>
            </a:r>
            <a:r>
              <a:rPr lang="en-GB" sz="800" dirty="0" err="1"/>
              <a:t>ypgliddyr</a:t>
            </a:r>
            <a:r>
              <a:rPr lang="en-GB" sz="800" dirty="0"/>
              <a:t>--</a:t>
            </a:r>
            <a:r>
              <a:rPr lang="en-GB" sz="800" dirty="0" err="1"/>
              <a:t>hr</a:t>
            </a:r>
            <a:r>
              <a:rPr lang="en-GB" sz="800" dirty="0"/>
              <a:t>----</a:t>
            </a:r>
            <a:r>
              <a:rPr lang="en-GB" sz="800" dirty="0" err="1"/>
              <a:t>fpqaralp</a:t>
            </a:r>
            <a:r>
              <a:rPr lang="en-GB" sz="800" dirty="0"/>
              <a:t>---</a:t>
            </a:r>
            <a:r>
              <a:rPr lang="en-GB" sz="800" dirty="0" err="1"/>
              <a:t>gclillpghgg</a:t>
            </a:r>
            <a:r>
              <a:rPr lang="en-GB" sz="800" dirty="0"/>
              <a:t>-----------------------------------</a:t>
            </a:r>
            <a:r>
              <a:rPr lang="en-GB" sz="800" dirty="0" err="1"/>
              <a:t>ggq</a:t>
            </a:r>
            <a:r>
              <a:rPr lang="en-GB" sz="800" dirty="0"/>
              <a:t>-----g--</a:t>
            </a:r>
            <a:r>
              <a:rPr lang="en-GB" sz="800" dirty="0" err="1"/>
              <a:t>lllkeyl</a:t>
            </a:r>
            <a:r>
              <a:rPr lang="en-GB" sz="800" dirty="0"/>
              <a:t>---</a:t>
            </a:r>
            <a:r>
              <a:rPr lang="en-GB" sz="800" dirty="0" err="1"/>
              <a:t>ely</a:t>
            </a:r>
            <a:r>
              <a:rPr lang="en-GB" sz="800" dirty="0"/>
              <a:t>-</a:t>
            </a:r>
            <a:r>
              <a:rPr lang="en-GB" sz="800" dirty="0" smtClean="0"/>
              <a:t>-----------------------------------------------------</a:t>
            </a:r>
            <a:endParaRPr lang="en-GB" sz="800" dirty="0"/>
          </a:p>
        </p:txBody>
      </p:sp>
      <p:sp>
        <p:nvSpPr>
          <p:cNvPr id="20" name="Right Arrow 19"/>
          <p:cNvSpPr/>
          <p:nvPr/>
        </p:nvSpPr>
        <p:spPr>
          <a:xfrm rot="2699557">
            <a:off x="3888692" y="4234002"/>
            <a:ext cx="392984" cy="288032"/>
          </a:xfrm>
          <a:prstGeom prst="rightArrow">
            <a:avLst>
              <a:gd name="adj1" fmla="val 50000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5678598" y="1036758"/>
            <a:ext cx="1985620" cy="1848493"/>
            <a:chOff x="5322684" y="1036759"/>
            <a:chExt cx="1337548" cy="12561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22684" y="1196752"/>
              <a:ext cx="0" cy="620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22684" y="1201409"/>
              <a:ext cx="5668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47328" y="1628800"/>
              <a:ext cx="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322684" y="1823548"/>
              <a:ext cx="4246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747328" y="1628800"/>
              <a:ext cx="3407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770306" y="2076872"/>
              <a:ext cx="470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240688" y="1860848"/>
              <a:ext cx="0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65712" y="1864472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265712" y="2292896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17712" y="1036759"/>
              <a:ext cx="0" cy="3272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924847" y="1040533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924847" y="1364048"/>
              <a:ext cx="394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5532179" y="1573037"/>
            <a:ext cx="292837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19009947">
            <a:off x="4603331" y="2200136"/>
            <a:ext cx="392984" cy="288032"/>
          </a:xfrm>
          <a:prstGeom prst="rightArrow">
            <a:avLst>
              <a:gd name="adj1" fmla="val 50000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857620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7045" y="564649"/>
            <a:ext cx="8633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… and obtained the sequence of the putative MRCA of B1, B2 &amp; B3 in each tree.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154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7" y="793379"/>
            <a:ext cx="2088232" cy="1460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87" name="Group 86"/>
          <p:cNvGrpSpPr/>
          <p:nvPr/>
        </p:nvGrpSpPr>
        <p:grpSpPr>
          <a:xfrm>
            <a:off x="3372795" y="1146613"/>
            <a:ext cx="5184576" cy="4097339"/>
            <a:chOff x="2915816" y="751472"/>
            <a:chExt cx="5184576" cy="4097339"/>
          </a:xfrm>
        </p:grpSpPr>
        <p:grpSp>
          <p:nvGrpSpPr>
            <p:cNvPr id="86" name="Group 85"/>
            <p:cNvGrpSpPr/>
            <p:nvPr/>
          </p:nvGrpSpPr>
          <p:grpSpPr>
            <a:xfrm>
              <a:off x="2915816" y="1123365"/>
              <a:ext cx="5184576" cy="3725446"/>
              <a:chOff x="2915816" y="1123365"/>
              <a:chExt cx="5184576" cy="3725446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131840" y="1123365"/>
                <a:ext cx="4752528" cy="3313747"/>
                <a:chOff x="3527376" y="1123365"/>
                <a:chExt cx="3204864" cy="203161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3527376" y="1124744"/>
                  <a:ext cx="1404664" cy="19442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946662" y="2493678"/>
                  <a:ext cx="400236" cy="62665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932040" y="1123365"/>
                  <a:ext cx="1800200" cy="203161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625128" y="1574016"/>
                  <a:ext cx="1315024" cy="158096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4572000" y="2254309"/>
                  <a:ext cx="601764" cy="88665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876554" y="2697638"/>
                  <a:ext cx="414510" cy="45734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/>
              <p:cNvSpPr txBox="1"/>
              <p:nvPr/>
            </p:nvSpPr>
            <p:spPr>
              <a:xfrm>
                <a:off x="2915816" y="440203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H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050361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F0"/>
                    </a:solidFill>
                  </a:rPr>
                  <a:t>S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75579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F0"/>
                    </a:solidFill>
                  </a:rPr>
                  <a:t>S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455756" y="445684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F0"/>
                    </a:solidFill>
                  </a:rPr>
                  <a:t>S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24936" y="44794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F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68344" y="44794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87824" y="3164870"/>
                <a:ext cx="8818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{H, </a:t>
                </a:r>
                <a:r>
                  <a:rPr lang="en-GB" dirty="0"/>
                  <a:t>S</a:t>
                </a:r>
                <a:r>
                  <a:rPr lang="en-GB" dirty="0" smtClean="0"/>
                  <a:t>}</a:t>
                </a:r>
                <a:endParaRPr lang="en-GB" dirty="0"/>
              </a:p>
              <a:p>
                <a:endParaRPr lang="en-GB" dirty="0">
                  <a:solidFill>
                    <a:srgbClr val="7030A0"/>
                  </a:solidFill>
                </a:endParaRPr>
              </a:p>
              <a:p>
                <a:endParaRPr lang="en-GB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214832" y="3506478"/>
                <a:ext cx="290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573286" y="2650562"/>
                <a:ext cx="651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{S, </a:t>
                </a:r>
                <a:r>
                  <a:rPr lang="en-GB" dirty="0"/>
                  <a:t>F</a:t>
                </a:r>
                <a:r>
                  <a:rPr lang="en-GB" dirty="0" smtClean="0"/>
                  <a:t>}</a:t>
                </a:r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266385" y="1489085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 S</a:t>
                </a:r>
                <a:endParaRPr lang="en-GB" dirty="0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858499" y="75147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{</a:t>
              </a:r>
              <a:r>
                <a:rPr lang="en-GB" dirty="0"/>
                <a:t>S</a:t>
              </a:r>
              <a:r>
                <a:rPr lang="en-GB" dirty="0" smtClean="0"/>
                <a:t> ,F}</a:t>
              </a:r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2708921"/>
            <a:ext cx="2843808" cy="3960440"/>
            <a:chOff x="162930" y="3428999"/>
            <a:chExt cx="1976764" cy="27537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8" t="27350" r="31815" b="42558"/>
            <a:stretch/>
          </p:blipFill>
          <p:spPr bwMode="auto">
            <a:xfrm>
              <a:off x="344390" y="3428999"/>
              <a:ext cx="1779338" cy="275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Rectangle 75"/>
            <p:cNvSpPr/>
            <p:nvPr/>
          </p:nvSpPr>
          <p:spPr>
            <a:xfrm>
              <a:off x="1167694" y="3626535"/>
              <a:ext cx="972000" cy="2556177"/>
            </a:xfrm>
            <a:prstGeom prst="rect">
              <a:avLst/>
            </a:prstGeom>
            <a:solidFill>
              <a:srgbClr val="FFFFF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2930" y="3527295"/>
              <a:ext cx="918000" cy="2655417"/>
            </a:xfrm>
            <a:prstGeom prst="rect">
              <a:avLst/>
            </a:prstGeom>
            <a:solidFill>
              <a:srgbClr val="FFFFF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91" name="Right Arrow 90"/>
          <p:cNvSpPr/>
          <p:nvPr/>
        </p:nvSpPr>
        <p:spPr>
          <a:xfrm>
            <a:off x="3200601" y="3026527"/>
            <a:ext cx="537424" cy="404356"/>
          </a:xfrm>
          <a:prstGeom prst="rightArrow">
            <a:avLst>
              <a:gd name="adj1" fmla="val 50000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31841" y="5445224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had reconstructed the sequence probabilistically for each node of the tree for each of our 100 runs. We got 98 putative MRCA sequences (two trees were infeasible).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0" y="-2"/>
            <a:ext cx="1763688" cy="476674"/>
            <a:chOff x="0" y="-2"/>
            <a:chExt cx="1763688" cy="476674"/>
          </a:xfrm>
        </p:grpSpPr>
        <p:sp>
          <p:nvSpPr>
            <p:cNvPr id="8" name="Flowchart: Process 7"/>
            <p:cNvSpPr/>
            <p:nvPr/>
          </p:nvSpPr>
          <p:spPr>
            <a:xfrm>
              <a:off x="0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68" y="-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β</a:t>
              </a:r>
              <a:r>
                <a:rPr lang="en-GB" sz="1200" b="1" dirty="0" smtClean="0"/>
                <a:t>-lactamase superfamily</a:t>
              </a:r>
              <a:endParaRPr lang="en-GB" sz="12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-1"/>
            <a:ext cx="1763688" cy="476673"/>
            <a:chOff x="1785512" y="-1"/>
            <a:chExt cx="1763688" cy="476673"/>
          </a:xfrm>
        </p:grpSpPr>
        <p:sp>
          <p:nvSpPr>
            <p:cNvPr id="16" name="Flowchart: Process 15"/>
            <p:cNvSpPr/>
            <p:nvPr/>
          </p:nvSpPr>
          <p:spPr>
            <a:xfrm>
              <a:off x="1785512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3280" y="-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bg1">
                      <a:lumMod val="65000"/>
                    </a:schemeClr>
                  </a:solidFill>
                </a:rPr>
                <a:t>β</a:t>
              </a:r>
              <a:r>
                <a:rPr lang="en-GB" sz="1200" dirty="0" smtClean="0">
                  <a:solidFill>
                    <a:schemeClr val="bg1">
                      <a:lumMod val="65000"/>
                    </a:schemeClr>
                  </a:solidFill>
                </a:rPr>
                <a:t>-lactam hydrolysis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7376" y="0"/>
            <a:ext cx="1763688" cy="476672"/>
            <a:chOff x="3527376" y="-7886"/>
            <a:chExt cx="1763688" cy="476672"/>
          </a:xfrm>
        </p:grpSpPr>
        <p:sp>
          <p:nvSpPr>
            <p:cNvPr id="17" name="Flowchart: Process 16"/>
            <p:cNvSpPr/>
            <p:nvPr/>
          </p:nvSpPr>
          <p:spPr>
            <a:xfrm>
              <a:off x="3527376" y="-7886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6968" y="15007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>
                      <a:lumMod val="65000"/>
                    </a:schemeClr>
                  </a:solidFill>
                </a:rPr>
                <a:t>Metallo-</a:t>
              </a:r>
              <a:r>
                <a:rPr lang="el-GR" sz="1100" dirty="0" smtClean="0">
                  <a:solidFill>
                    <a:schemeClr val="bg1">
                      <a:lumMod val="65000"/>
                    </a:schemeClr>
                  </a:solidFill>
                </a:rPr>
                <a:t>β</a:t>
              </a:r>
              <a:r>
                <a:rPr lang="en-GB" sz="1100" dirty="0" smtClean="0">
                  <a:solidFill>
                    <a:schemeClr val="bg1">
                      <a:lumMod val="65000"/>
                    </a:schemeClr>
                  </a:solidFill>
                </a:rPr>
                <a:t>-lactamase classification</a:t>
              </a:r>
              <a:endParaRPr lang="en-GB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7768" y="874504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400" dirty="0" smtClean="0"/>
              <a:t>CATH code- 3.60.15.10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400" dirty="0" smtClean="0"/>
              <a:t>Very diverse in range of substrate type.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400" dirty="0" smtClean="0"/>
              <a:t>Overall chemical mechanism- hydrolysis catalysed via a metal ion, commonly zinc, that activates a water molecule. 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400" dirty="0" smtClean="0"/>
              <a:t>Includes the </a:t>
            </a:r>
            <a:r>
              <a:rPr lang="en-GB" sz="2400" dirty="0" err="1" smtClean="0"/>
              <a:t>flavoproteins</a:t>
            </a:r>
            <a:r>
              <a:rPr lang="en-GB" sz="2400" dirty="0" smtClean="0"/>
              <a:t> in which a beta-lactamase domain has joined onto a </a:t>
            </a:r>
            <a:r>
              <a:rPr lang="en-GB" sz="2400" dirty="0" err="1" smtClean="0"/>
              <a:t>flavodoxin</a:t>
            </a:r>
            <a:r>
              <a:rPr lang="en-GB" sz="2400" dirty="0" smtClean="0"/>
              <a:t> domain. </a:t>
            </a:r>
            <a:endParaRPr lang="en-GB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48" y="1124744"/>
            <a:ext cx="433045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1088740"/>
            <a:ext cx="180020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98 MRCAs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2922" y="3212976"/>
            <a:ext cx="236699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44 match IPR001018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4028" y="3244246"/>
            <a:ext cx="2412268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54 do not match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13023" y="1880828"/>
            <a:ext cx="1034841" cy="1332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96" y="1880828"/>
            <a:ext cx="1140232" cy="13634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5838" y="490974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44 </a:t>
            </a:r>
            <a:r>
              <a:rPr lang="en-GB" dirty="0"/>
              <a:t>of the </a:t>
            </a:r>
            <a:r>
              <a:rPr lang="en-GB" dirty="0" smtClean="0"/>
              <a:t>98</a:t>
            </a:r>
            <a:r>
              <a:rPr lang="en-GB" b="1" dirty="0" smtClean="0"/>
              <a:t> </a:t>
            </a:r>
            <a:r>
              <a:rPr lang="en-GB" dirty="0"/>
              <a:t>MRCA sequence predictions hit </a:t>
            </a:r>
            <a:r>
              <a:rPr lang="en-GB" b="1" dirty="0"/>
              <a:t>InterPro </a:t>
            </a:r>
            <a:r>
              <a:rPr lang="en-GB" dirty="0"/>
              <a:t>signature IPR001018</a:t>
            </a:r>
            <a:r>
              <a:rPr lang="en-GB" b="1" dirty="0"/>
              <a:t>, </a:t>
            </a:r>
            <a:r>
              <a:rPr lang="en-GB" b="1" i="1" dirty="0" smtClean="0"/>
              <a:t>“Beta-lactamase</a:t>
            </a:r>
            <a:r>
              <a:rPr lang="en-GB" b="1" i="1" dirty="0"/>
              <a:t>, class-B, conserved </a:t>
            </a:r>
            <a:r>
              <a:rPr lang="en-GB" b="1" i="1" dirty="0" smtClean="0"/>
              <a:t>site”</a:t>
            </a:r>
            <a:r>
              <a:rPr lang="en-GB" dirty="0"/>
              <a:t>, which indicates the presence of some key zinc binding and catalytic residues.</a:t>
            </a:r>
          </a:p>
          <a:p>
            <a:pPr algn="ctr"/>
            <a:r>
              <a:rPr lang="en-GB" b="1" i="1" dirty="0" smtClean="0"/>
              <a:t> </a:t>
            </a:r>
            <a:endParaRPr lang="en-GB" b="1" i="1" dirty="0"/>
          </a:p>
        </p:txBody>
      </p:sp>
      <p:sp>
        <p:nvSpPr>
          <p:cNvPr id="27" name="Flowchart: Process 26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291064" y="-7506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8832" y="9983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sp>
        <p:nvSpPr>
          <p:cNvPr id="40" name="Flowchart: Process 39"/>
          <p:cNvSpPr/>
          <p:nvPr/>
        </p:nvSpPr>
        <p:spPr>
          <a:xfrm>
            <a:off x="5301063" y="-1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0207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0" y="-22892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>
            <a:off x="3527376" y="-22892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291064" y="-30398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1088740"/>
            <a:ext cx="180020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98 MRCAs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2922" y="3212976"/>
            <a:ext cx="236699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44 match IPR001018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4028" y="3244246"/>
            <a:ext cx="2412268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54 do not match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13023" y="1880828"/>
            <a:ext cx="1034841" cy="1332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96" y="1880828"/>
            <a:ext cx="1140232" cy="13634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5838" y="4909742"/>
            <a:ext cx="7381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However, this match is </a:t>
            </a:r>
            <a:r>
              <a:rPr lang="en-GB" b="1" dirty="0" smtClean="0"/>
              <a:t>necessary</a:t>
            </a:r>
            <a:r>
              <a:rPr lang="en-GB" dirty="0" smtClean="0"/>
              <a:t> but </a:t>
            </a:r>
            <a:r>
              <a:rPr lang="en-GB" b="1" dirty="0" smtClean="0"/>
              <a:t>not sufficient</a:t>
            </a:r>
            <a:r>
              <a:rPr lang="en-GB" dirty="0" smtClean="0"/>
              <a:t> to indicate that the protein actually has the catalytic capability of hydrolysing </a:t>
            </a:r>
            <a:r>
              <a:rPr lang="en-GB" dirty="0" smtClean="0">
                <a:sym typeface="Symbol"/>
              </a:rPr>
              <a:t>-lactams. </a:t>
            </a:r>
            <a:r>
              <a:rPr lang="en-GB" dirty="0"/>
              <a:t>So we need to find another way of looking for catalytic capability</a:t>
            </a:r>
            <a:r>
              <a:rPr lang="en-GB" dirty="0">
                <a:sym typeface="Symbol"/>
              </a:rPr>
              <a:t>. </a:t>
            </a:r>
            <a:r>
              <a:rPr lang="en-GB" dirty="0" smtClean="0">
                <a:sym typeface="Symbol"/>
              </a:rPr>
              <a:t>Thus, we build </a:t>
            </a:r>
            <a:r>
              <a:rPr lang="en-GB" b="1" dirty="0">
                <a:sym typeface="Symbol"/>
              </a:rPr>
              <a:t>3D homology model structures </a:t>
            </a:r>
            <a:r>
              <a:rPr lang="en-GB" dirty="0">
                <a:sym typeface="Symbol"/>
              </a:rPr>
              <a:t>of these putative ancestral proteins.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Flowchart: Process 17"/>
          <p:cNvSpPr/>
          <p:nvPr/>
        </p:nvSpPr>
        <p:spPr>
          <a:xfrm>
            <a:off x="0" y="-22892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763688" y="-22892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owchart: Process 7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lowchart: Process 80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Flowchart: Process 81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Flowchart: Process 78"/>
          <p:cNvSpPr/>
          <p:nvPr/>
        </p:nvSpPr>
        <p:spPr>
          <a:xfrm>
            <a:off x="5301063" y="-1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2787022" y="958660"/>
            <a:ext cx="236699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44 match IPR001018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GB" dirty="0" smtClean="0">
                <a:solidFill>
                  <a:schemeClr val="tx1"/>
                </a:solidFill>
              </a:rPr>
              <a:t>-lactamase signature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13023" y="1880828"/>
            <a:ext cx="1034841" cy="1332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96" y="1880828"/>
            <a:ext cx="1140232" cy="13634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978621" y="3202560"/>
            <a:ext cx="504000" cy="504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49460" y="3215507"/>
            <a:ext cx="504000" cy="504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79912" y="3244246"/>
            <a:ext cx="936000" cy="93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18" idx="0"/>
          </p:cNvCxnSpPr>
          <p:nvPr/>
        </p:nvCxnSpPr>
        <p:spPr>
          <a:xfrm>
            <a:off x="4054580" y="1894764"/>
            <a:ext cx="193332" cy="1349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50006" y="1426712"/>
            <a:ext cx="17262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89270" y="1426712"/>
            <a:ext cx="14977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76256" y="1174684"/>
            <a:ext cx="504000" cy="504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6376" y="1228712"/>
            <a:ext cx="360000" cy="36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1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09228" y="1895662"/>
            <a:ext cx="766828" cy="2613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87824" y="1895832"/>
            <a:ext cx="792088" cy="2541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14602" y="1898402"/>
            <a:ext cx="1973222" cy="2250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67023" y="1887796"/>
            <a:ext cx="2328364" cy="24452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39935" y="1695578"/>
            <a:ext cx="2034009" cy="11253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54012" y="1801120"/>
            <a:ext cx="2802364" cy="1443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61764" y="2728993"/>
            <a:ext cx="612000" cy="612000"/>
          </a:xfrm>
          <a:prstGeom prst="ellipse">
            <a:avLst/>
          </a:prstGeom>
          <a:solidFill>
            <a:srgbClr val="FF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3935" y="4109719"/>
            <a:ext cx="792000" cy="79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5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84630" y="4428940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8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65551" y="4290316"/>
            <a:ext cx="720080" cy="720000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73086" y="4506992"/>
            <a:ext cx="1008000" cy="10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85631" y="3215508"/>
            <a:ext cx="50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895" y="5715000"/>
            <a:ext cx="878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Cluster at sequence ID of 60%        11 clusters</a:t>
            </a:r>
            <a:r>
              <a:rPr lang="en-GB" sz="2000" b="1" dirty="0"/>
              <a:t>. Take 1 representative from each </a:t>
            </a:r>
            <a:r>
              <a:rPr lang="en-GB" sz="2000" b="1" dirty="0" smtClean="0"/>
              <a:t>cluster </a:t>
            </a:r>
            <a:r>
              <a:rPr lang="en-GB" sz="2000" b="1" dirty="0"/>
              <a:t>and build an homology model of it </a:t>
            </a:r>
            <a:r>
              <a:rPr lang="en-GB" sz="2000" b="1" dirty="0" smtClean="0"/>
              <a:t>(Phyre2). </a:t>
            </a:r>
            <a:endParaRPr lang="en-GB" sz="2000" b="1" dirty="0"/>
          </a:p>
          <a:p>
            <a:r>
              <a:rPr lang="en-GB" sz="2000" b="1" dirty="0" smtClean="0"/>
              <a:t>  </a:t>
            </a:r>
            <a:endParaRPr lang="en-GB" sz="20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347864" y="5904000"/>
            <a:ext cx="2954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5301063" y="-1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2817" r="11628" b="5378"/>
          <a:stretch/>
        </p:blipFill>
        <p:spPr bwMode="auto">
          <a:xfrm>
            <a:off x="335884" y="3789040"/>
            <a:ext cx="2309648" cy="2177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12" name="Straight Arrow Connector 11"/>
          <p:cNvCxnSpPr/>
          <p:nvPr/>
        </p:nvCxnSpPr>
        <p:spPr>
          <a:xfrm>
            <a:off x="1607097" y="2492896"/>
            <a:ext cx="0" cy="5760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2817" r="11628" b="5378"/>
          <a:stretch/>
        </p:blipFill>
        <p:spPr bwMode="auto">
          <a:xfrm>
            <a:off x="5736398" y="1000683"/>
            <a:ext cx="2592288" cy="2444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408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34" name="Straight Arrow Connector 33"/>
          <p:cNvCxnSpPr/>
          <p:nvPr/>
        </p:nvCxnSpPr>
        <p:spPr>
          <a:xfrm>
            <a:off x="4211960" y="1646753"/>
            <a:ext cx="576064" cy="2880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6" y="2348880"/>
            <a:ext cx="216024" cy="5040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2817" r="11628" b="5378"/>
          <a:stretch/>
        </p:blipFill>
        <p:spPr bwMode="auto">
          <a:xfrm>
            <a:off x="3419872" y="3068960"/>
            <a:ext cx="2592288" cy="2444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58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3853"/>
            <a:ext cx="2533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716" y="636406"/>
            <a:ext cx="399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11 cluster representative sequences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6309320"/>
            <a:ext cx="352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11 Homology models </a:t>
            </a:r>
            <a:r>
              <a:rPr lang="en-GB" sz="2000" b="1" dirty="0"/>
              <a:t>(Phyre2).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5314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Process 16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301063" y="-1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435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Remember that matching sequence signature IPR001018 is </a:t>
            </a:r>
            <a:r>
              <a:rPr lang="en-GB" sz="2000" b="1" dirty="0" smtClean="0"/>
              <a:t>necessary</a:t>
            </a:r>
            <a:r>
              <a:rPr lang="en-GB" sz="2000" dirty="0" smtClean="0"/>
              <a:t> </a:t>
            </a:r>
            <a:r>
              <a:rPr lang="en-GB" sz="2000" dirty="0"/>
              <a:t>but </a:t>
            </a:r>
            <a:r>
              <a:rPr lang="en-GB" sz="2000" b="1" dirty="0"/>
              <a:t>not sufficient</a:t>
            </a:r>
            <a:r>
              <a:rPr lang="en-GB" sz="2000" dirty="0"/>
              <a:t> to indicate that the protein </a:t>
            </a:r>
            <a:r>
              <a:rPr lang="en-GB" sz="2000" dirty="0" smtClean="0"/>
              <a:t>can hydrolyse </a:t>
            </a:r>
            <a:r>
              <a:rPr lang="en-GB" sz="2000" dirty="0">
                <a:sym typeface="Symbol"/>
              </a:rPr>
              <a:t>-lactams</a:t>
            </a:r>
            <a:r>
              <a:rPr lang="en-GB" sz="2000" dirty="0" smtClean="0">
                <a:sym typeface="Symbol"/>
              </a:rPr>
              <a:t>.</a:t>
            </a:r>
          </a:p>
          <a:p>
            <a:pPr algn="ctr"/>
            <a:endParaRPr lang="en-GB" sz="2000" dirty="0">
              <a:sym typeface="Symbol"/>
            </a:endParaRPr>
          </a:p>
          <a:p>
            <a:pPr algn="ctr"/>
            <a:r>
              <a:rPr lang="en-GB" sz="2000" dirty="0" smtClean="0">
                <a:sym typeface="Symbol"/>
              </a:rPr>
              <a:t>We design a 3D template model, a match to which would provide stronger evidence of -lactamase activity. We built separate templates for B1, B2 and B3.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54" y="2708920"/>
            <a:ext cx="571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844" y="5849400"/>
            <a:ext cx="775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So we look for matches to those templates in the 11 homology models …</a:t>
            </a:r>
            <a:endParaRPr lang="en-GB" sz="2000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0450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301063" y="-1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… and we find that </a:t>
            </a:r>
            <a:r>
              <a:rPr lang="en-GB" sz="2000" b="1" dirty="0" smtClean="0"/>
              <a:t>one</a:t>
            </a:r>
            <a:r>
              <a:rPr lang="en-GB" sz="2000" dirty="0" smtClean="0"/>
              <a:t> MRCA homology model hits our </a:t>
            </a:r>
            <a:r>
              <a:rPr lang="en-GB" sz="2000" b="1" dirty="0" smtClean="0"/>
              <a:t>B3</a:t>
            </a:r>
            <a:r>
              <a:rPr lang="en-GB" sz="2000" dirty="0" smtClean="0"/>
              <a:t> template, but that there are no other matches.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54" y="2708920"/>
            <a:ext cx="571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2013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owchart: Process 7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lowchart: Process 80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Flowchart: Process 81"/>
          <p:cNvSpPr/>
          <p:nvPr/>
        </p:nvSpPr>
        <p:spPr>
          <a:xfrm>
            <a:off x="3527376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7768" y="923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Previous Work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46968" y="22893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Unresolved consensus tree…</a:t>
            </a:r>
            <a:endParaRPr lang="en-GB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61456" y="106231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Building trees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Flowchart: Process 78"/>
          <p:cNvSpPr/>
          <p:nvPr/>
        </p:nvSpPr>
        <p:spPr>
          <a:xfrm>
            <a:off x="5301063" y="-1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88832" y="76944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MRCA approach</a:t>
            </a:r>
            <a:endParaRPr lang="en-GB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2787022" y="958660"/>
            <a:ext cx="236699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44 match IPR001018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GB" dirty="0" smtClean="0">
                <a:solidFill>
                  <a:schemeClr val="tx1"/>
                </a:solidFill>
              </a:rPr>
              <a:t>-lactamase signature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13023" y="1880828"/>
            <a:ext cx="1034841" cy="1332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96" y="1880828"/>
            <a:ext cx="1140232" cy="13634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978621" y="3202560"/>
            <a:ext cx="504000" cy="504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49460" y="3215507"/>
            <a:ext cx="504000" cy="5040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79912" y="3244246"/>
            <a:ext cx="936000" cy="93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18" idx="0"/>
          </p:cNvCxnSpPr>
          <p:nvPr/>
        </p:nvCxnSpPr>
        <p:spPr>
          <a:xfrm>
            <a:off x="4054580" y="1894764"/>
            <a:ext cx="193332" cy="1349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50006" y="1426712"/>
            <a:ext cx="17262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89270" y="1426712"/>
            <a:ext cx="14977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76256" y="1174684"/>
            <a:ext cx="504000" cy="504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6376" y="1228712"/>
            <a:ext cx="360000" cy="36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1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09228" y="1895662"/>
            <a:ext cx="766828" cy="2613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87824" y="1895832"/>
            <a:ext cx="792088" cy="2541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14602" y="1898402"/>
            <a:ext cx="1973222" cy="2250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67023" y="1887796"/>
            <a:ext cx="2328364" cy="24452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39935" y="1695578"/>
            <a:ext cx="2034009" cy="11253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54012" y="1801120"/>
            <a:ext cx="2802364" cy="1443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61764" y="2728993"/>
            <a:ext cx="612000" cy="612000"/>
          </a:xfrm>
          <a:prstGeom prst="ellipse">
            <a:avLst/>
          </a:prstGeom>
          <a:solidFill>
            <a:srgbClr val="FF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3935" y="4109719"/>
            <a:ext cx="792000" cy="86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5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84630" y="4428940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8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65551" y="4290316"/>
            <a:ext cx="720080" cy="720000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73086" y="4506992"/>
            <a:ext cx="1008000" cy="10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85631" y="3215508"/>
            <a:ext cx="50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963" y="6056228"/>
            <a:ext cx="805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homology modelled MRCA that hits our B3 template is from a five-member cluster and hence represents 5 of the 98 independent MRCAs.</a:t>
            </a:r>
            <a:endParaRPr lang="en-GB" dirty="0"/>
          </a:p>
        </p:txBody>
      </p:sp>
      <p:sp>
        <p:nvSpPr>
          <p:cNvPr id="37" name="Hexagon 36"/>
          <p:cNvSpPr/>
          <p:nvPr/>
        </p:nvSpPr>
        <p:spPr>
          <a:xfrm>
            <a:off x="144000" y="4068000"/>
            <a:ext cx="1190331" cy="1008000"/>
          </a:xfrm>
          <a:prstGeom prst="hexagon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1226376" y="5115778"/>
            <a:ext cx="1009257" cy="7984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5841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196752"/>
            <a:ext cx="623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Interpretation 1 (Occam’s Razor)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7911" y="2132856"/>
            <a:ext cx="7719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have found a feasible evolutionary trajectory in structure and sequence space that allows both B1/B2 and B3 </a:t>
            </a:r>
            <a:r>
              <a:rPr lang="en-GB" sz="2400" dirty="0" err="1" smtClean="0"/>
              <a:t>metallo</a:t>
            </a:r>
            <a:r>
              <a:rPr lang="en-GB" sz="2400" dirty="0" smtClean="0"/>
              <a:t>-</a:t>
            </a:r>
            <a:r>
              <a:rPr lang="en-GB" sz="2400" dirty="0" smtClean="0">
                <a:sym typeface="Symbol"/>
              </a:rPr>
              <a:t></a:t>
            </a:r>
            <a:r>
              <a:rPr lang="en-GB" sz="2400" dirty="0" smtClean="0"/>
              <a:t>-lactamases to evolve from a common ancestor with </a:t>
            </a:r>
            <a:r>
              <a:rPr lang="en-GB" sz="2400" dirty="0">
                <a:sym typeface="Symbol"/>
              </a:rPr>
              <a:t></a:t>
            </a:r>
            <a:r>
              <a:rPr lang="en-GB" sz="2400" dirty="0"/>
              <a:t>-</a:t>
            </a:r>
            <a:r>
              <a:rPr lang="en-GB" sz="2400" dirty="0" smtClean="0"/>
              <a:t>lactamase activity.</a:t>
            </a:r>
          </a:p>
          <a:p>
            <a:endParaRPr lang="en-GB" sz="2400" dirty="0"/>
          </a:p>
          <a:p>
            <a:r>
              <a:rPr lang="en-GB" sz="2400" dirty="0" smtClean="0"/>
              <a:t>Since originating the same catalytic functionality twice in the same superfamily seems complex and difficult, we should prefer the simpler, more parsimonious, explanation.</a:t>
            </a:r>
          </a:p>
          <a:p>
            <a:endParaRPr lang="en-GB" sz="2400" dirty="0"/>
          </a:p>
          <a:p>
            <a:r>
              <a:rPr lang="en-GB" sz="2400" dirty="0" smtClean="0"/>
              <a:t>This interpretation implies a single evolutionary origin of </a:t>
            </a:r>
            <a:r>
              <a:rPr lang="en-GB" sz="2400" dirty="0">
                <a:sym typeface="Symbol"/>
              </a:rPr>
              <a:t></a:t>
            </a:r>
            <a:r>
              <a:rPr lang="en-GB" sz="2400" dirty="0"/>
              <a:t>-lactamase activity in </a:t>
            </a:r>
            <a:r>
              <a:rPr lang="en-GB" sz="2400" dirty="0" smtClean="0"/>
              <a:t>this superfamily. </a:t>
            </a:r>
            <a:endParaRPr lang="en-GB" sz="2400" dirty="0"/>
          </a:p>
        </p:txBody>
      </p:sp>
      <p:sp>
        <p:nvSpPr>
          <p:cNvPr id="9" name="Flowchart: Process 8"/>
          <p:cNvSpPr/>
          <p:nvPr/>
        </p:nvSpPr>
        <p:spPr>
          <a:xfrm>
            <a:off x="25240" y="2219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5841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4859" y="1268004"/>
            <a:ext cx="528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Interpretation 2 (statistical)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3570" y="2420888"/>
            <a:ext cx="7259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Only 5 out of 98 of our simulated reconstructed MRCAs corresponds to a protein with (presumptive) </a:t>
            </a:r>
            <a:r>
              <a:rPr lang="en-GB" sz="2400" dirty="0" err="1" smtClean="0"/>
              <a:t>metallo</a:t>
            </a:r>
            <a:r>
              <a:rPr lang="en-GB" sz="2400" dirty="0" smtClean="0"/>
              <a:t>-</a:t>
            </a:r>
            <a:r>
              <a:rPr lang="en-GB" sz="2400" dirty="0" smtClean="0">
                <a:sym typeface="Symbol"/>
              </a:rPr>
              <a:t></a:t>
            </a:r>
            <a:r>
              <a:rPr lang="en-GB" sz="2400" dirty="0" smtClean="0"/>
              <a:t>-lactamase activity. So in 95% of cases we recreate an MRCA that is not a </a:t>
            </a:r>
            <a:r>
              <a:rPr lang="en-GB" sz="2400" dirty="0" smtClean="0">
                <a:sym typeface="Symbol"/>
              </a:rPr>
              <a:t>-</a:t>
            </a:r>
            <a:r>
              <a:rPr lang="en-GB" sz="2400" dirty="0" smtClean="0"/>
              <a:t>lactamase.</a:t>
            </a:r>
          </a:p>
          <a:p>
            <a:endParaRPr lang="en-GB" sz="2400" dirty="0"/>
          </a:p>
          <a:p>
            <a:r>
              <a:rPr lang="en-GB" sz="2400" dirty="0" smtClean="0"/>
              <a:t>This interpretation implies two separate evolutionary origins in the same superfamily. </a:t>
            </a:r>
            <a:endParaRPr lang="en-GB" sz="2400" dirty="0"/>
          </a:p>
        </p:txBody>
      </p:sp>
      <p:sp>
        <p:nvSpPr>
          <p:cNvPr id="9" name="Flowchart: Process 8"/>
          <p:cNvSpPr/>
          <p:nvPr/>
        </p:nvSpPr>
        <p:spPr>
          <a:xfrm>
            <a:off x="25240" y="2219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5841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0000" y="684000"/>
            <a:ext cx="5701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 Support of Interpretation 1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3790" y="1447800"/>
            <a:ext cx="88040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would need to convince ourselves that we are happy despite finding the catalytically competent ancestor in only 5 of 98 trials. Excuses might be …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Our models don’t reproduce the selective pressure that real evolution operates under and hence driving force for the </a:t>
            </a:r>
            <a:r>
              <a:rPr lang="en-GB" sz="2400" i="1" dirty="0" smtClean="0"/>
              <a:t>in silico</a:t>
            </a:r>
            <a:r>
              <a:rPr lang="en-GB" sz="2400" dirty="0" smtClean="0"/>
              <a:t> ancestral sequences for be functional fitness-enhancing proteins is lacking;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Ancient enzymes may have had a useful level of </a:t>
            </a:r>
            <a:r>
              <a:rPr lang="en-GB" sz="2400" dirty="0" smtClean="0">
                <a:sym typeface="Symbol"/>
              </a:rPr>
              <a:t>-lactamase activity without hitting the ‘modern’ 3D template. So we might have missed the functional active site of an ancestor because it doesn’t look like what we were expecting a lactamase to look like.</a:t>
            </a:r>
            <a:endParaRPr lang="en-GB" sz="2400" dirty="0"/>
          </a:p>
        </p:txBody>
      </p:sp>
      <p:sp>
        <p:nvSpPr>
          <p:cNvPr id="9" name="Flowchart: Process 8"/>
          <p:cNvSpPr/>
          <p:nvPr/>
        </p:nvSpPr>
        <p:spPr>
          <a:xfrm>
            <a:off x="25240" y="2219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-757" y="-2"/>
            <a:ext cx="1763688" cy="476674"/>
            <a:chOff x="0" y="-2"/>
            <a:chExt cx="1763688" cy="476674"/>
          </a:xfrm>
        </p:grpSpPr>
        <p:sp>
          <p:nvSpPr>
            <p:cNvPr id="8" name="Flowchart: Process 7"/>
            <p:cNvSpPr/>
            <p:nvPr/>
          </p:nvSpPr>
          <p:spPr>
            <a:xfrm>
              <a:off x="0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68" y="-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bg1">
                      <a:lumMod val="75000"/>
                    </a:schemeClr>
                  </a:solidFill>
                </a:rPr>
                <a:t>β</a:t>
              </a:r>
              <a:r>
                <a:rPr lang="en-GB" sz="1200" dirty="0" smtClean="0">
                  <a:solidFill>
                    <a:schemeClr val="bg1">
                      <a:lumMod val="75000"/>
                    </a:schemeClr>
                  </a:solidFill>
                </a:rPr>
                <a:t>-lactamase superfamily</a:t>
              </a:r>
              <a:endParaRPr lang="en-GB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-1"/>
            <a:ext cx="1763688" cy="476673"/>
            <a:chOff x="1785512" y="-1"/>
            <a:chExt cx="1763688" cy="476673"/>
          </a:xfrm>
        </p:grpSpPr>
        <p:sp>
          <p:nvSpPr>
            <p:cNvPr id="16" name="Flowchart: Process 15"/>
            <p:cNvSpPr/>
            <p:nvPr/>
          </p:nvSpPr>
          <p:spPr>
            <a:xfrm>
              <a:off x="1785512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3280" y="-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β</a:t>
              </a:r>
              <a:r>
                <a:rPr lang="en-GB" sz="1200" b="1" dirty="0" smtClean="0"/>
                <a:t>-lactam hydrolysis</a:t>
              </a:r>
              <a:endParaRPr lang="en-GB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7376" y="0"/>
            <a:ext cx="1763688" cy="476672"/>
            <a:chOff x="3527376" y="-7886"/>
            <a:chExt cx="1763688" cy="476672"/>
          </a:xfrm>
        </p:grpSpPr>
        <p:sp>
          <p:nvSpPr>
            <p:cNvPr id="17" name="Flowchart: Process 16"/>
            <p:cNvSpPr/>
            <p:nvPr/>
          </p:nvSpPr>
          <p:spPr>
            <a:xfrm>
              <a:off x="3527376" y="-7886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6968" y="15007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chemeClr val="bg1">
                      <a:lumMod val="75000"/>
                    </a:schemeClr>
                  </a:solidFill>
                </a:rPr>
                <a:t>Metallo-</a:t>
              </a:r>
              <a:r>
                <a:rPr lang="el-GR" sz="1050" dirty="0" smtClean="0">
                  <a:solidFill>
                    <a:schemeClr val="bg1">
                      <a:lumMod val="75000"/>
                    </a:schemeClr>
                  </a:solidFill>
                </a:rPr>
                <a:t>β</a:t>
              </a:r>
              <a:r>
                <a:rPr lang="en-GB" sz="1050" dirty="0" smtClean="0">
                  <a:solidFill>
                    <a:schemeClr val="bg1">
                      <a:lumMod val="75000"/>
                    </a:schemeClr>
                  </a:solidFill>
                </a:rPr>
                <a:t>-lactamase classification</a:t>
              </a:r>
              <a:endParaRPr lang="en-GB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6136" y="51139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M0015 1znb (B1)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6998" y="35730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M0258 1sml (B3)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8914" y="3573016"/>
            <a:ext cx="8937584" cy="31683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16200000">
            <a:off x="3098726" y="-2436764"/>
            <a:ext cx="2937960" cy="893758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GIF of Reaction Step M0015.st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4" y="1157726"/>
            <a:ext cx="6705600" cy="22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F of Reaction Step M0258.stg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1"/>
          <a:stretch/>
        </p:blipFill>
        <p:spPr bwMode="auto">
          <a:xfrm>
            <a:off x="737292" y="4005064"/>
            <a:ext cx="7387503" cy="25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81087" y="908720"/>
            <a:ext cx="1314649" cy="1328963"/>
          </a:xfrm>
          <a:prstGeom prst="ellipse">
            <a:avLst/>
          </a:prstGeom>
          <a:noFill/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51520" y="3935247"/>
            <a:ext cx="1809694" cy="1870017"/>
          </a:xfrm>
          <a:prstGeom prst="ellipse">
            <a:avLst/>
          </a:prstGeom>
          <a:noFill/>
          <a:ln w="3175">
            <a:solidFill>
              <a:srgbClr val="92D050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5841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0000" y="684000"/>
            <a:ext cx="5701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 Support of Interpretation 2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3790" y="1600200"/>
            <a:ext cx="8628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Beyond the 93:5 statistical argument …</a:t>
            </a:r>
          </a:p>
          <a:p>
            <a:endParaRPr lang="en-GB" sz="2400" dirty="0" smtClean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There are indeed several reported cases of the same functional evolving twice in a given superfamily.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Previous work by Hall </a:t>
            </a:r>
            <a:r>
              <a:rPr lang="en-GB" sz="2400" i="1" dirty="0" smtClean="0"/>
              <a:t>et al</a:t>
            </a:r>
            <a:r>
              <a:rPr lang="en-GB" sz="2400" dirty="0" smtClean="0"/>
              <a:t>. supported two separate origins, B1 &amp; B2 gaining </a:t>
            </a:r>
            <a:r>
              <a:rPr lang="en-GB" sz="2400" dirty="0" smtClean="0">
                <a:sym typeface="Symbol"/>
              </a:rPr>
              <a:t>-lactamase function 1 billion years ago, and B3 acquiring it 2 billion years ago.</a:t>
            </a:r>
            <a:endParaRPr lang="en-GB" sz="2400" dirty="0"/>
          </a:p>
        </p:txBody>
      </p:sp>
      <p:sp>
        <p:nvSpPr>
          <p:cNvPr id="9" name="Flowchart: Process 8"/>
          <p:cNvSpPr/>
          <p:nvPr/>
        </p:nvSpPr>
        <p:spPr>
          <a:xfrm>
            <a:off x="25240" y="2219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763688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58410" y="0"/>
            <a:ext cx="1763688" cy="476672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xAQEhIPEhQQEBAPEhAUEBAVEg8QEBAOFRQWFxQVFRQYHCggGBolGxQUITEhJSkrLi4uFx8zODMsNygtLisBCgoKDg0OGhAPGjYeICYsNywtNCwvKywrLzczKywsKywrNSwsLSwsLCw3LCwsNCwsLiwsLDcsLCwrLDQ0LSwsLP/AABEIAOEA4QMBIgACEQEDEQH/xAAbAAEAAgMBAQAAAAAAAAAAAAAABAUCAwYBB//EAEAQAAIBAgMFBAcFBwIHAAAAAAABAgMRBCExBRJBUXEiMmGxBhNygZGhwSMzUoLwFGKSorLR4UKzByRjc3TD8f/EABoBAQEAAwEBAAAAAAAAAAAAAAABBAUGAgP/xAAmEQEAAgEDAwMFAQAAAAAAAAAAAQIDBBEhEjFBBRMiMlFhgfAj/9oADAMBAAIRAxEAPwD7iAAAAAAAAAAAAAAAAAV+1doqirLOctFwS5s8XvWlZtbs9UpN7dNUypVjHOTUV4tIjraVHTfXzscpWxMpvek3J82YesNRf1ad/jDZV9P4+Uu4hNSV001zTuZHG4XGypu8X1XB9UdVgcVGrBTXvXJ8jO0usrn47SxM+mti57wkAAzGMAAAAAAAAAAAAAAAAAAAAAAAAAAAAAPGzh8di3VnKfN5eEVojsNoytSqNaqnP+lnz31hqPVbzFYq2fptImZs3uZlCREcz2NQ52Z5bro4TN4uPRvE2qbnCaf8Sz8rnPKoWGwp3xFLq/husz9DaYy1mPuxdXSPatE/Z3IAOqc4AAAAAAAAAAAAAAAAAAAAAAAAAAAAANdenvRlH8UWvirHzKunFuLycW014rU+onIel+xpXeIpq6f3sVqn+JfUwNfgnJTePDN0WaKW2ny5d1DxVCLKZj605+cM7t5GVPVQ6H0NoOdWVT/TSjb88v8AFzmNn0KleapU1vSfwiucnwR9O2Rs+OHpKlHO2cpcZTer/XI2fp+lnq657Q12u1EdPTHeU0AG8acAAAAAAAAAAAAAAAAAAAAAAAAAAAAAAABxPp3sulCnGrThGFWc7OSuo2s2+ysr5anD/stZvWMV0zv8T6t6VU6bw8nN23GnD29Evmz5ntHEThdJa6SeaNHruqubau3LdaLpti3t4X/oftv9nvRnCDjvdqpFWqPxl+LofQaNWM4qUWnGSumuKPj3o4202825PPmd/wCieKe9Ojwspx8M7P6H00Wrt7ntW/T5azS16Pdr+3TAA3DVAAAAAAAAAAAAAAAAAAAAAAAAAAAAAAAeSA4D/iJtpJ+oTyp5y8Ztae5eZzWxsZ62nuVFfJbyfGLV4y96adzLb2zpOr62rvOKq/bwXetvdpK/PS/iVW2tq71eeJglBTcfs+EIxiopLwtFHP5o96bWmed+Pw32L/KIrEcbcr/B4H1LaT3qcneL4q/Blps7GujWVRcElJc4PVFJsva8ZwvrF5PwZMnGSlvf6ZWtzWXEwqTkpk6p7sm0VvTp8PqcXfPmekXZk70aT504f0olHWVneN3MzG07AAKgAAAAAAAAAAAAAAAAAAAAAAAAAAB5JnpqxcrQm+UJP5EmdoWI3lw+0sQq05zlmpZJPRQWiPnXpRgPVztHu1HZfuyfD53Olp4xScU27SlUg/4bryZA27SlJU9MnHe9uPj72cxgte2XefLo8la0x7R4W+zaEaVOFOKSjFfF8W/E2V66u4mFF2S6GOzKEpyVe8UlJtRcd7TS98hpMNs17Smqy1xVh9L2TBxo0ovJqnBPrZEsq9hYydWMt93cWrOyWq8C0OnrG0RDnZned0DamLlT3VHK98+liseOqfjl/L/Ykbffah0fmip3hKJMNr1vWRhvXTlFO6jo2vA6c4mhnXh/3IeaOzqVN1dckubEDMGhtpylnklZLjzyNlJvja/LkijMAAAAAAAAxqysm+SMjXiO7LoBq9fO29uq3M3wldX5kWLk47qWVu9fgZPeTUE+C+t2BKBSbQxtSEnBPJJZpZu6uQJ13LvOT6u4HSvEQWW9C/tIyjVi9Gn70zlbrx6GuVTwZB2J43bM5LC4iW/FJ27UdMl3kjopuSvFyvle9vkUSY1E1fhz0IW1cVFUarUou1OejT4Efam/+zz3byck92C1sneSXNs4SO0HaTnTcN23G90Ympy5KcVrvwydPipad7Ttyo9m0JVsTDDwyc6jknqopRbl8ky52rst02oN3e9Fy0aV1fJkvZk8NRxUKyWu9CTV3uOcHZ7q93xJ+0ZKpVbz3ZJWv4W/sYFaY64pmfq7M+98lskRH091ViqG7Sbu720N2ylalH3+Z7j1elOXWy8Mjfs+lu0ocW9TM0VK1x/Fh6u9rX+ToPRzFQhvRlJKU5RUU+LJWI27FTnSjbeinaTzTaytZaZ+RyOOfbhFPXtZaq3iJYpSqyaTTSzb48zNYiwx+13Vhvu0Z0248lKzurLpZESOOT0K2EE41L52lJq/B2Mdn2/A3fWV7K/gB0Gz869P24nWYiVpLwTt1d7eRyuzIWr01+8vI6nF6rp9f8hGujFuStweb87kuFKKzSz56sj0JyWebje3ToTCgAAAAAAAAYVleLS1sZgDXQVopPWxjKD30+FtfibgBzm219q+kX8v8EAsNur7X8sfqV5B7wfQjuz/APhI4PoyKwrbhH24+3D+pHV4qSi3KWUd21/F6ZanHwqbrUuEWm14J3JnpTtLeUFFvdcIzjwvv8X7gi8lWXqvWZbsc4u6aldvL4nObRqYTFRqOrCEalOLanC8ZS4LPjm1rcr8Fj7UqkHJbqnFxi2spNSvb4Ipp1pNSSVt6Nr8tCW5h6rO0rPDYOlCUpxS3p23pcWksiXiq0deSOWpbUnTvCTbccr2WfiFip1Nco/NmirpNRkvPXxvP9s3FtThpWOmd9o/t1hidoQlCUL552Vnn4lts2qpUoX5a+85Gr3v1zOp2X91Do/Nm6x0ikRWPDU3vN5m0tG0qyhUg+Fs+bu2eRqwU21e8lm2sl7j3HRTmudl5swxC7b/AFwPo8PaaioTu770pWyy0E61N7t7pxtZLQwb7K6siz7wHXbJaeIp28f6WdPjP9Pv+hy+wF/zEPzf0s6rFxvu+0l7mEMHLK3J/J/pkg1qnaW8sk1Zr6mwoAAAAAAAAAAAAAOe2/8Aer2F5sriz9IPvI+x9WVZBkuPRkVkpcejIrCtdbuy6PyKXGY2dVRUrLcpxgrXzUU7NvmXdbuvo/I5ypFxtdPtLejk+1HPNeACMUv14hvLos+mRvoYdyjKT7LUoJZ3ye/fyR7Qw8Up8XuavN6oCJh8J66drO1pu/sxclb4GUcIlk28rZaLgWOzV9ovZq/7UjTU1/XgBW14K50OzfuodPqyhr6l/gPu4dPqQaMZ310j5sj4mqlKTf6yG1JyU1a2izfVkGWb3nm+ZRnOu5JJZWbzfH3GujJt555mag3bguZlTpWkuqA7D0dX28fBT8jr2jkvRr7/AKQn9DrioAAAAAAAAAAAAAAAAofSHvw9l+ZVFt6RLtQ6S80VJB6iMSYkYDCosn0ZF2vBL9n/APGpr3JyJU9H0ZA2lV3vU/u0VH4OQHmH7k/bp/8AsNUNJew/NGyjK0Zr96Hy3/7miM7KXsP6BW/Zn3i9mr/tSItWok8/1oasPjXCScVvWjJa2Xag46+80OF85Z+HBe4DGc03kdDg/u4dDmV3jpsH93DoQV20k3UsuS92po9Qk883f3E3Er7T+EwdLO7y82VGNslk3a+S11NEaqUldSWa1jIsaeTjyNiit5dQLj0TlKVZytaO40r6u7WduGh2Bzfo6vtH0OkKAAAAAAAAAAAAAAAAKT0iWdP830KcuvSNfd/m+hSkHqIzJMSKwMZaMq8a7erf/T+si0loc9WrSnu7+72I7qSvpdvN8XmFbFi1aUVdttdOOrIzhfvNvw0X+TNZeH6Z4k2m1wWvB6BHqXBeOXTPyQhTbfJfNknBUkmnq2pZ/lZ7HLXQCDUppMv8L3I+yilqWbyaZcUqlowSu5OKtFasDCpFb9+OVvAwq5XbM68nDvWT5IiOlOq7vKPmBqniZTajDhrLgWmEpu6vqe4TBJWVrInUqVmBc7Aj230L8ptiRzZclAAAAAAAAAAAAAAAAFP6RLKHWXkUZe+kS7MPafkyiAyiRWSYkaRFYyOdnFq2T7SbXJpZX+R0TKvFpWopcKc1/NIDRRodmTebTj0XePZd2Xs/2N1OD3Z2X4fNk7Z2zW+1UXYa7runK6+QRE2XR35qPC0ru17LdeZYYXARi7vtP4Je4scJQUFuxVl+tRu2ArMRs+En3V8CwweChBZIycbk6nDJAUWKwSc7vPwNtPDFlKl2jxw1AjqnoZ06eZ5UqZpIlYenxAsdkxs2WZB2fG1ycUAAAAAAAAAAAAI+JlK2QGVXERiV1fattCDi5TvnchsCVjsc6kUnwlf5MhHsjwD2JGkSURZEGLNMtl1akaM4xvFqavdK3alqbZHU0qCjCMYqySVl8xAqtm7NVFPPelJWk+Fr3siU6ZMUDVJciiLkjT6hyd3oToYfizfGiBBhQsTIQyNnqzaoEEGcMyNVu3ZE6tBtmVLDFETDYQnRoWJNOlYzlEgxwkbEk1UUbSgAAAAAAAAAAAAA01cNGWqK3E7J4x+BcADksTRcNVbM0HYVqMZq0kmvErq2xab7t4dHdfBgUKIk9S8q7FqLuuMv5WZYHYWe9Vz5QWnvfEgqcFs+dZ5ZR4yf05nVblklySJEaaSssktDxwKIm5cyVEk7h7ugaFTG4SN083QNG4ZqJs3T3dA0eqzN8IWMkj0DHdDiZADxI9AAAAAAAAAAAAAAAAAAAAAeAAegAAAAB4z0AE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https://encrypted-tbn0.gstatic.com/images?q=tbn:ANd9GcTHP1XuY246w58oMTGYoemv0VWE0k8dWqtvp_xUlniPkJEKzZ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3683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Process 8"/>
          <p:cNvSpPr/>
          <p:nvPr/>
        </p:nvSpPr>
        <p:spPr>
          <a:xfrm>
            <a:off x="25240" y="2219"/>
            <a:ext cx="9144000" cy="47667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-9042"/>
            <a:ext cx="1763688" cy="476672"/>
            <a:chOff x="1780134" y="0"/>
            <a:chExt cx="1763688" cy="476672"/>
          </a:xfrm>
        </p:grpSpPr>
        <p:sp>
          <p:nvSpPr>
            <p:cNvPr id="8" name="Flowchart: Process 7"/>
            <p:cNvSpPr/>
            <p:nvPr/>
          </p:nvSpPr>
          <p:spPr>
            <a:xfrm>
              <a:off x="1780134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902" y="92331"/>
              <a:ext cx="13681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Thanks</a:t>
              </a:r>
              <a:endParaRPr lang="en-GB" sz="1200" b="1" dirty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3504"/>
            <a:ext cx="2736304" cy="187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chemistry.st-andrews.ac.uk/staff/jbom/group/Pictures/cres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27738"/>
            <a:ext cx="857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44117" y="2286000"/>
            <a:ext cx="6355963" cy="2346134"/>
            <a:chOff x="185576" y="2257151"/>
            <a:chExt cx="6355963" cy="2346134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590800" y="2257151"/>
              <a:ext cx="1772790" cy="2340000"/>
              <a:chOff x="302145" y="2221148"/>
              <a:chExt cx="1369213" cy="1780078"/>
            </a:xfrm>
          </p:grpSpPr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145" y="2221148"/>
                <a:ext cx="1152128" cy="1382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02145" y="3717032"/>
                <a:ext cx="1369213" cy="284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Dr Daniel Barker</a:t>
                </a:r>
                <a:endParaRPr lang="en-GB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85576" y="2257151"/>
              <a:ext cx="2076923" cy="2322769"/>
              <a:chOff x="185576" y="2257151"/>
              <a:chExt cx="2076923" cy="2322769"/>
            </a:xfrm>
          </p:grpSpPr>
          <p:pic>
            <p:nvPicPr>
              <p:cNvPr id="20" name="Picture 3" descr="C:\Users\jbom\Pictures\Rosanna_Alderson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576" y="2257151"/>
                <a:ext cx="2076923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00899" y="4210588"/>
                <a:ext cx="1846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Dr Rosie Alderson</a:t>
                </a:r>
                <a:endParaRPr lang="en-GB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572000" y="2257151"/>
              <a:ext cx="1969539" cy="2346134"/>
              <a:chOff x="4572000" y="2257151"/>
              <a:chExt cx="1969539" cy="234613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4572000" y="2257151"/>
                <a:ext cx="1879667" cy="183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648200" y="4233953"/>
                <a:ext cx="1893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Dr Luna De Ferrari</a:t>
                </a:r>
                <a:endParaRPr lang="en-GB" dirty="0"/>
              </a:p>
            </p:txBody>
          </p:sp>
        </p:grpSp>
      </p:grpSp>
      <p:pic>
        <p:nvPicPr>
          <p:cNvPr id="3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29" y="4419600"/>
            <a:ext cx="15525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-757" y="-2"/>
            <a:ext cx="1763688" cy="476674"/>
            <a:chOff x="0" y="-2"/>
            <a:chExt cx="1763688" cy="476674"/>
          </a:xfrm>
        </p:grpSpPr>
        <p:sp>
          <p:nvSpPr>
            <p:cNvPr id="8" name="Flowchart: Process 7"/>
            <p:cNvSpPr/>
            <p:nvPr/>
          </p:nvSpPr>
          <p:spPr>
            <a:xfrm>
              <a:off x="0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68" y="-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β</a:t>
              </a:r>
              <a:r>
                <a:rPr lang="en-GB" sz="1200" b="1" dirty="0" smtClean="0"/>
                <a:t>-lactamase superfamily</a:t>
              </a:r>
              <a:endParaRPr lang="en-GB" sz="12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-1"/>
            <a:ext cx="1763688" cy="476673"/>
            <a:chOff x="1785512" y="-1"/>
            <a:chExt cx="1763688" cy="476673"/>
          </a:xfrm>
        </p:grpSpPr>
        <p:sp>
          <p:nvSpPr>
            <p:cNvPr id="16" name="Flowchart: Process 15"/>
            <p:cNvSpPr/>
            <p:nvPr/>
          </p:nvSpPr>
          <p:spPr>
            <a:xfrm>
              <a:off x="1785512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3280" y="-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bg1">
                      <a:lumMod val="75000"/>
                    </a:schemeClr>
                  </a:solidFill>
                </a:rPr>
                <a:t>β</a:t>
              </a:r>
              <a:r>
                <a:rPr lang="en-GB" sz="1200" dirty="0" smtClean="0">
                  <a:solidFill>
                    <a:schemeClr val="bg1">
                      <a:lumMod val="75000"/>
                    </a:schemeClr>
                  </a:solidFill>
                </a:rPr>
                <a:t>-lactam hydrolysis</a:t>
              </a:r>
              <a:endParaRPr lang="en-GB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7376" y="0"/>
            <a:ext cx="1763688" cy="476672"/>
            <a:chOff x="3527376" y="-7886"/>
            <a:chExt cx="1763688" cy="476672"/>
          </a:xfrm>
        </p:grpSpPr>
        <p:sp>
          <p:nvSpPr>
            <p:cNvPr id="17" name="Flowchart: Process 16"/>
            <p:cNvSpPr/>
            <p:nvPr/>
          </p:nvSpPr>
          <p:spPr>
            <a:xfrm>
              <a:off x="3527376" y="-7886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6968" y="15007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chemeClr val="bg1">
                      <a:lumMod val="75000"/>
                    </a:schemeClr>
                  </a:solidFill>
                </a:rPr>
                <a:t>Metallo-</a:t>
              </a:r>
              <a:r>
                <a:rPr lang="el-GR" sz="1050" dirty="0" smtClean="0">
                  <a:solidFill>
                    <a:schemeClr val="bg1">
                      <a:lumMod val="75000"/>
                    </a:schemeClr>
                  </a:solidFill>
                </a:rPr>
                <a:t>β</a:t>
              </a:r>
              <a:r>
                <a:rPr lang="en-GB" sz="1050" dirty="0" smtClean="0">
                  <a:solidFill>
                    <a:schemeClr val="bg1">
                      <a:lumMod val="75000"/>
                    </a:schemeClr>
                  </a:solidFill>
                </a:rPr>
                <a:t>-lactamase classification</a:t>
              </a:r>
              <a:endParaRPr lang="en-GB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71450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645532" y="1233884"/>
            <a:ext cx="486308" cy="543547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79744" y="3040169"/>
            <a:ext cx="145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</a:rPr>
              <a:t>β</a:t>
            </a:r>
            <a:r>
              <a:rPr lang="en-GB" sz="2000" dirty="0" smtClean="0">
                <a:solidFill>
                  <a:schemeClr val="bg1"/>
                </a:solidFill>
              </a:rPr>
              <a:t>- lactamases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58"/>
          <p:cNvCxnSpPr>
            <a:cxnSpLocks noChangeShapeType="1"/>
          </p:cNvCxnSpPr>
          <p:nvPr/>
        </p:nvCxnSpPr>
        <p:spPr bwMode="auto">
          <a:xfrm>
            <a:off x="6209928" y="31398369"/>
            <a:ext cx="152400" cy="150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10493"/>
            <a:ext cx="3816424" cy="284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" y="1772815"/>
            <a:ext cx="4335870" cy="343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27730"/>
            <a:ext cx="3816424" cy="278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1078" y="191169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31078" y="357301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9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-757" y="-2"/>
            <a:ext cx="1763688" cy="476674"/>
            <a:chOff x="0" y="-2"/>
            <a:chExt cx="1763688" cy="476674"/>
          </a:xfrm>
        </p:grpSpPr>
        <p:sp>
          <p:nvSpPr>
            <p:cNvPr id="8" name="Flowchart: Process 7"/>
            <p:cNvSpPr/>
            <p:nvPr/>
          </p:nvSpPr>
          <p:spPr>
            <a:xfrm>
              <a:off x="0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68" y="-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bg1">
                      <a:lumMod val="75000"/>
                    </a:schemeClr>
                  </a:solidFill>
                </a:rPr>
                <a:t>β</a:t>
              </a:r>
              <a:r>
                <a:rPr lang="en-GB" sz="1200" dirty="0" smtClean="0">
                  <a:solidFill>
                    <a:schemeClr val="bg1">
                      <a:lumMod val="75000"/>
                    </a:schemeClr>
                  </a:solidFill>
                </a:rPr>
                <a:t>-lactamase superfamily</a:t>
              </a:r>
              <a:endParaRPr lang="en-GB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-1"/>
            <a:ext cx="1763688" cy="476673"/>
            <a:chOff x="1785512" y="-1"/>
            <a:chExt cx="1763688" cy="476673"/>
          </a:xfrm>
        </p:grpSpPr>
        <p:sp>
          <p:nvSpPr>
            <p:cNvPr id="16" name="Flowchart: Process 15"/>
            <p:cNvSpPr/>
            <p:nvPr/>
          </p:nvSpPr>
          <p:spPr>
            <a:xfrm>
              <a:off x="1785512" y="0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3280" y="-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solidFill>
                    <a:schemeClr val="bg1">
                      <a:lumMod val="75000"/>
                    </a:schemeClr>
                  </a:solidFill>
                </a:rPr>
                <a:t>β</a:t>
              </a:r>
              <a:r>
                <a:rPr lang="en-GB" sz="1200" dirty="0" smtClean="0">
                  <a:solidFill>
                    <a:schemeClr val="bg1">
                      <a:lumMod val="75000"/>
                    </a:schemeClr>
                  </a:solidFill>
                </a:rPr>
                <a:t>-lactam hydrolysis</a:t>
              </a:r>
              <a:endParaRPr lang="en-GB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7376" y="0"/>
            <a:ext cx="1763688" cy="476672"/>
            <a:chOff x="3527376" y="-7886"/>
            <a:chExt cx="1763688" cy="476672"/>
          </a:xfrm>
        </p:grpSpPr>
        <p:sp>
          <p:nvSpPr>
            <p:cNvPr id="17" name="Flowchart: Process 16"/>
            <p:cNvSpPr/>
            <p:nvPr/>
          </p:nvSpPr>
          <p:spPr>
            <a:xfrm>
              <a:off x="3527376" y="-7886"/>
              <a:ext cx="1763688" cy="47667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6968" y="15007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smtClean="0"/>
                <a:t>Metallo-</a:t>
              </a:r>
              <a:r>
                <a:rPr lang="el-GR" sz="1050" b="1" dirty="0" smtClean="0"/>
                <a:t>β</a:t>
              </a:r>
              <a:r>
                <a:rPr lang="en-GB" sz="1050" b="1" dirty="0" smtClean="0"/>
                <a:t>-lactamase classification</a:t>
              </a:r>
              <a:endParaRPr lang="en-GB" sz="1050" b="1" dirty="0"/>
            </a:p>
          </p:txBody>
        </p:sp>
      </p:grp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71450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645532" y="1233884"/>
            <a:ext cx="486308" cy="543547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51920" y="2124930"/>
            <a:ext cx="557300" cy="2959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7904" y="3198557"/>
            <a:ext cx="864096" cy="637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51920" y="2876548"/>
            <a:ext cx="95501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409100" y="1543838"/>
            <a:ext cx="776340" cy="680790"/>
            <a:chOff x="1815464" y="823148"/>
            <a:chExt cx="732839" cy="732839"/>
          </a:xfrm>
          <a:solidFill>
            <a:schemeClr val="accent4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56" name="Oval 55"/>
            <p:cNvSpPr/>
            <p:nvPr/>
          </p:nvSpPr>
          <p:spPr>
            <a:xfrm>
              <a:off x="1815464" y="823148"/>
              <a:ext cx="732839" cy="732839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4"/>
            <p:cNvSpPr/>
            <p:nvPr/>
          </p:nvSpPr>
          <p:spPr>
            <a:xfrm>
              <a:off x="1922786" y="930470"/>
              <a:ext cx="518195" cy="518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 smtClean="0"/>
                <a:t>subc</a:t>
              </a:r>
              <a:r>
                <a:rPr lang="en-GB" sz="1000" kern="1200" dirty="0" smtClean="0"/>
                <a:t>lass B1</a:t>
              </a:r>
              <a:endParaRPr lang="en-GB" sz="1000" kern="1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25463" y="2617466"/>
            <a:ext cx="776340" cy="680790"/>
            <a:chOff x="1815464" y="823148"/>
            <a:chExt cx="732839" cy="732839"/>
          </a:xfrm>
          <a:solidFill>
            <a:schemeClr val="accent4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59" name="Oval 58"/>
            <p:cNvSpPr/>
            <p:nvPr/>
          </p:nvSpPr>
          <p:spPr>
            <a:xfrm>
              <a:off x="1815464" y="823148"/>
              <a:ext cx="732839" cy="732839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4"/>
            <p:cNvSpPr/>
            <p:nvPr/>
          </p:nvSpPr>
          <p:spPr>
            <a:xfrm>
              <a:off x="1922786" y="930470"/>
              <a:ext cx="518195" cy="518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 smtClean="0"/>
                <a:t>subc</a:t>
              </a:r>
              <a:r>
                <a:rPr lang="en-GB" sz="1000" kern="1200" dirty="0" smtClean="0"/>
                <a:t>lass B2</a:t>
              </a:r>
              <a:endParaRPr lang="en-GB" sz="1000" kern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71121" y="3736677"/>
            <a:ext cx="776340" cy="680790"/>
            <a:chOff x="1815464" y="823148"/>
            <a:chExt cx="732839" cy="732839"/>
          </a:xfrm>
          <a:solidFill>
            <a:schemeClr val="accent4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62" name="Oval 61"/>
            <p:cNvSpPr/>
            <p:nvPr/>
          </p:nvSpPr>
          <p:spPr>
            <a:xfrm>
              <a:off x="1815464" y="823148"/>
              <a:ext cx="732839" cy="732839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4"/>
            <p:cNvSpPr/>
            <p:nvPr/>
          </p:nvSpPr>
          <p:spPr>
            <a:xfrm>
              <a:off x="1922786" y="930470"/>
              <a:ext cx="518195" cy="518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 smtClean="0"/>
                <a:t>subc</a:t>
              </a:r>
              <a:r>
                <a:rPr lang="en-GB" sz="1000" kern="1200" dirty="0" smtClean="0"/>
                <a:t>lass B3</a:t>
              </a:r>
              <a:endParaRPr lang="en-GB" sz="1000" kern="1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73156556"/>
              </p:ext>
            </p:extLst>
          </p:nvPr>
        </p:nvGraphicFramePr>
        <p:xfrm>
          <a:off x="755576" y="1124744"/>
          <a:ext cx="4608512" cy="461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1087" y="3026807"/>
            <a:ext cx="1458666" cy="783193"/>
          </a:xfrm>
          <a:prstGeom prst="roundRect">
            <a:avLst/>
          </a:prstGeom>
          <a:solidFill>
            <a:srgbClr val="D587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</a:rPr>
              <a:t>β</a:t>
            </a:r>
            <a:r>
              <a:rPr lang="en-GB" sz="2000" dirty="0" smtClean="0">
                <a:solidFill>
                  <a:schemeClr val="bg1"/>
                </a:solidFill>
              </a:rPr>
              <a:t>- lactamases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409100" y="1543838"/>
            <a:ext cx="776340" cy="680790"/>
            <a:chOff x="1815464" y="823148"/>
            <a:chExt cx="732839" cy="732839"/>
          </a:xfrm>
          <a:solidFill>
            <a:srgbClr val="92D050"/>
          </a:solidFill>
          <a:scene3d>
            <a:camera prst="orthographicFront"/>
            <a:lightRig rig="chilly" dir="t"/>
          </a:scene3d>
        </p:grpSpPr>
        <p:sp>
          <p:nvSpPr>
            <p:cNvPr id="65" name="Oval 64"/>
            <p:cNvSpPr/>
            <p:nvPr/>
          </p:nvSpPr>
          <p:spPr>
            <a:xfrm>
              <a:off x="1815464" y="823148"/>
              <a:ext cx="732839" cy="732839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Oval 4"/>
            <p:cNvSpPr/>
            <p:nvPr/>
          </p:nvSpPr>
          <p:spPr>
            <a:xfrm>
              <a:off x="1922786" y="930470"/>
              <a:ext cx="518195" cy="518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 smtClean="0"/>
                <a:t>subc</a:t>
              </a:r>
              <a:r>
                <a:rPr lang="en-GB" sz="1000" b="1" kern="1200" dirty="0" smtClean="0"/>
                <a:t>lass B1</a:t>
              </a:r>
              <a:endParaRPr lang="en-GB" sz="1000" b="1" kern="1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25463" y="2617466"/>
            <a:ext cx="776340" cy="680790"/>
            <a:chOff x="1815464" y="823148"/>
            <a:chExt cx="732839" cy="732839"/>
          </a:xfrm>
          <a:solidFill>
            <a:srgbClr val="92D050"/>
          </a:solidFill>
          <a:scene3d>
            <a:camera prst="orthographicFront"/>
            <a:lightRig rig="chilly" dir="t"/>
          </a:scene3d>
        </p:grpSpPr>
        <p:sp>
          <p:nvSpPr>
            <p:cNvPr id="68" name="Oval 67"/>
            <p:cNvSpPr/>
            <p:nvPr/>
          </p:nvSpPr>
          <p:spPr>
            <a:xfrm>
              <a:off x="1815464" y="823148"/>
              <a:ext cx="732839" cy="732839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4"/>
            <p:cNvSpPr/>
            <p:nvPr/>
          </p:nvSpPr>
          <p:spPr>
            <a:xfrm>
              <a:off x="1922786" y="930470"/>
              <a:ext cx="518195" cy="518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 smtClean="0"/>
                <a:t>subc</a:t>
              </a:r>
              <a:r>
                <a:rPr lang="en-GB" sz="1000" b="1" kern="1200" dirty="0" smtClean="0"/>
                <a:t>lass B2</a:t>
              </a:r>
              <a:endParaRPr lang="en-GB" sz="1000" b="1" kern="1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3746799"/>
            <a:ext cx="776340" cy="680790"/>
            <a:chOff x="1815464" y="823148"/>
            <a:chExt cx="732839" cy="732839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71" name="Oval 70"/>
            <p:cNvSpPr/>
            <p:nvPr/>
          </p:nvSpPr>
          <p:spPr>
            <a:xfrm>
              <a:off x="1815464" y="823148"/>
              <a:ext cx="732839" cy="732839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Oval 4"/>
            <p:cNvSpPr/>
            <p:nvPr/>
          </p:nvSpPr>
          <p:spPr>
            <a:xfrm>
              <a:off x="1922786" y="930470"/>
              <a:ext cx="518195" cy="51819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 smtClean="0"/>
                <a:t>subc</a:t>
              </a:r>
              <a:r>
                <a:rPr lang="en-GB" sz="1000" kern="1200" dirty="0" smtClean="0"/>
                <a:t>lass B3</a:t>
              </a:r>
              <a:endParaRPr lang="en-GB" sz="10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52203" y="226667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subclasses B1/B2 and B3 should be considered as distinct as the major classes of lactamase e.g. the serine lactamases to reflect their relative diversity in sequence and structure.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 smtClean="0"/>
              <a:t>What was the likely function of the common ancestor of the B1 &amp; B3 subclasses?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…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Is it likely that lactam hydrolysis evolved independently more than once in this superfamily?</a:t>
            </a:r>
            <a:endParaRPr lang="en-GB" sz="2800" dirty="0"/>
          </a:p>
        </p:txBody>
      </p:sp>
      <p:sp>
        <p:nvSpPr>
          <p:cNvPr id="22" name="Flowchart: Process 21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20888"/>
            <a:ext cx="428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 simplistic analogy …</a:t>
            </a:r>
            <a:endParaRPr lang="en-GB" sz="3600" dirty="0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9" y="1628800"/>
            <a:ext cx="809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 what do these people have in common?</a:t>
            </a:r>
            <a:endParaRPr lang="en-GB" sz="3600" dirty="0"/>
          </a:p>
        </p:txBody>
      </p:sp>
      <p:sp>
        <p:nvSpPr>
          <p:cNvPr id="18" name="Flowchart: Process 17"/>
          <p:cNvSpPr/>
          <p:nvPr/>
        </p:nvSpPr>
        <p:spPr>
          <a:xfrm>
            <a:off x="0" y="0"/>
            <a:ext cx="9144000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1991</Words>
  <Application>Microsoft Office PowerPoint</Application>
  <PresentationFormat>On-screen Show (4:3)</PresentationFormat>
  <Paragraphs>354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Recreating in silico the Natural History of Antibiotic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What was the likely function of the common ancestor of the B1 &amp; B3 subclasses?  …  Is it likely that lactam hydrolysis evolved independently more than once in this superfamily?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trees and the  Most Recent Common Ancestor (MRCA)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jbom</dc:creator>
  <cp:lastModifiedBy>jbom</cp:lastModifiedBy>
  <cp:revision>2</cp:revision>
  <dcterms:created xsi:type="dcterms:W3CDTF">2018-04-17T15:39:09Z</dcterms:created>
  <dcterms:modified xsi:type="dcterms:W3CDTF">2018-04-17T15:50:31Z</dcterms:modified>
</cp:coreProperties>
</file>